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1" r:id="rId3"/>
    <p:sldId id="257" r:id="rId4"/>
    <p:sldId id="272" r:id="rId5"/>
    <p:sldId id="260" r:id="rId6"/>
    <p:sldId id="273" r:id="rId7"/>
    <p:sldId id="274" r:id="rId8"/>
    <p:sldId id="284" r:id="rId9"/>
    <p:sldId id="285" r:id="rId10"/>
    <p:sldId id="286" r:id="rId11"/>
    <p:sldId id="287" r:id="rId12"/>
    <p:sldId id="288" r:id="rId13"/>
    <p:sldId id="265" r:id="rId14"/>
    <p:sldId id="275" r:id="rId15"/>
    <p:sldId id="261" r:id="rId16"/>
    <p:sldId id="276" r:id="rId17"/>
    <p:sldId id="277" r:id="rId18"/>
    <p:sldId id="278" r:id="rId19"/>
    <p:sldId id="266" r:id="rId20"/>
    <p:sldId id="267" r:id="rId21"/>
    <p:sldId id="301" r:id="rId22"/>
    <p:sldId id="302" r:id="rId23"/>
    <p:sldId id="303" r:id="rId24"/>
    <p:sldId id="304" r:id="rId25"/>
    <p:sldId id="305" r:id="rId26"/>
    <p:sldId id="306" r:id="rId27"/>
    <p:sldId id="262" r:id="rId28"/>
    <p:sldId id="293" r:id="rId29"/>
    <p:sldId id="294" r:id="rId30"/>
    <p:sldId id="295" r:id="rId31"/>
    <p:sldId id="296" r:id="rId32"/>
    <p:sldId id="298" r:id="rId33"/>
    <p:sldId id="299" r:id="rId34"/>
    <p:sldId id="300" r:id="rId35"/>
    <p:sldId id="297" r:id="rId36"/>
    <p:sldId id="258" r:id="rId37"/>
    <p:sldId id="279" r:id="rId38"/>
    <p:sldId id="264" r:id="rId39"/>
    <p:sldId id="280" r:id="rId40"/>
    <p:sldId id="259" r:id="rId41"/>
    <p:sldId id="281" r:id="rId42"/>
    <p:sldId id="263" r:id="rId43"/>
    <p:sldId id="282" r:id="rId44"/>
    <p:sldId id="283" r:id="rId45"/>
    <p:sldId id="268" r:id="rId46"/>
    <p:sldId id="289" r:id="rId47"/>
    <p:sldId id="290" r:id="rId48"/>
    <p:sldId id="291" r:id="rId49"/>
    <p:sldId id="292" r:id="rId50"/>
    <p:sldId id="270" r:id="rId51"/>
    <p:sldId id="269" r:id="rId5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1B52-A3CF-41E6-8EEE-7E8C2D5FA44E}" type="datetimeFigureOut">
              <a:rPr lang="en-US" smtClean="0"/>
              <a:pPr/>
              <a:t>7/27/2016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00002-341A-4035-8635-E59B4B3DCD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68B1B52-A3CF-41E6-8EEE-7E8C2D5FA44E}" type="datetimeFigureOut">
              <a:rPr lang="en-US" smtClean="0"/>
              <a:pPr/>
              <a:t>7/27/2016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6B00002-341A-4035-8635-E59B4B3DCD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1B52-A3CF-41E6-8EEE-7E8C2D5FA44E}" type="datetimeFigureOut">
              <a:rPr lang="en-US" smtClean="0"/>
              <a:pPr/>
              <a:t>7/27/2016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00002-341A-4035-8635-E59B4B3DCD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1B52-A3CF-41E6-8EEE-7E8C2D5FA44E}" type="datetimeFigureOut">
              <a:rPr lang="en-US" smtClean="0"/>
              <a:pPr/>
              <a:t>7/27/2016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00002-341A-4035-8635-E59B4B3DCD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00002-341A-4035-8635-E59B4B3DCD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1B52-A3CF-41E6-8EEE-7E8C2D5FA44E}" type="datetimeFigureOut">
              <a:rPr lang="en-US" smtClean="0"/>
              <a:pPr/>
              <a:t>7/27/2016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1B52-A3CF-41E6-8EEE-7E8C2D5FA44E}" type="datetimeFigureOut">
              <a:rPr lang="en-US" smtClean="0"/>
              <a:pPr/>
              <a:t>7/27/2016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00002-341A-4035-8635-E59B4B3DCD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1B52-A3CF-41E6-8EEE-7E8C2D5FA44E}" type="datetimeFigureOut">
              <a:rPr lang="en-US" smtClean="0"/>
              <a:pPr/>
              <a:t>7/27/2016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00002-341A-4035-8635-E59B4B3DCD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68B1B52-A3CF-41E6-8EEE-7E8C2D5FA44E}" type="datetimeFigureOut">
              <a:rPr lang="en-US" smtClean="0"/>
              <a:pPr/>
              <a:t>7/27/2016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6B00002-341A-4035-8635-E59B4B3DCD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1B52-A3CF-41E6-8EEE-7E8C2D5FA44E}" type="datetimeFigureOut">
              <a:rPr lang="en-US" smtClean="0"/>
              <a:pPr/>
              <a:t>7/27/2016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B00002-341A-4035-8635-E59B4B3DCD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1B52-A3CF-41E6-8EEE-7E8C2D5FA44E}" type="datetimeFigureOut">
              <a:rPr lang="en-US" smtClean="0"/>
              <a:pPr/>
              <a:t>7/27/2016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00002-341A-4035-8635-E59B4B3DCD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1B52-A3CF-41E6-8EEE-7E8C2D5FA44E}" type="datetimeFigureOut">
              <a:rPr lang="en-US" smtClean="0"/>
              <a:pPr/>
              <a:t>7/27/2016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00002-341A-4035-8635-E59B4B3DCD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68B1B52-A3CF-41E6-8EEE-7E8C2D5FA44E}" type="datetimeFigureOut">
              <a:rPr lang="en-US" smtClean="0"/>
              <a:pPr/>
              <a:t>7/27/2016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6B00002-341A-4035-8635-E59B4B3DCD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shot_2016-06-16-20-11-43.png"/>
          <p:cNvPicPr>
            <a:picLocks noChangeAspect="1"/>
          </p:cNvPicPr>
          <p:nvPr/>
        </p:nvPicPr>
        <p:blipFill>
          <a:blip r:embed="rId3"/>
          <a:srcRect t="28916" b="27711"/>
          <a:stretch>
            <a:fillRect/>
          </a:stretch>
        </p:blipFill>
        <p:spPr>
          <a:xfrm>
            <a:off x="3352800" y="1066800"/>
            <a:ext cx="5410200" cy="5029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381000" y="1295400"/>
            <a:ext cx="28616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B</a:t>
            </a:r>
            <a:r>
              <a:rPr lang="en-US" sz="6600" dirty="0" smtClean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onsai</a:t>
            </a:r>
            <a:endParaRPr lang="en-US" sz="6600" dirty="0">
              <a:solidFill>
                <a:srgbClr val="7030A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9600" y="1219200"/>
            <a:ext cx="57518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BONSAI     is a    Japanese word .</a:t>
            </a:r>
            <a:endParaRPr lang="en-US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5800" y="2590800"/>
            <a:ext cx="53383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Its meaning - ‘growing  a  tree’   </a:t>
            </a:r>
            <a:endParaRPr lang="en-US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00600" y="3429000"/>
            <a:ext cx="5405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or</a:t>
            </a:r>
            <a:endParaRPr lang="en-US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48000" y="4343400"/>
            <a:ext cx="5314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‘plant  in a shallow pot or a tray'</a:t>
            </a:r>
            <a:endParaRPr lang="en-US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81000" y="1371600"/>
            <a:ext cx="3048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533400" y="5715000"/>
            <a:ext cx="3048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latin typeface="Baskerville Old Face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66800" y="5638800"/>
            <a:ext cx="57518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It  is  the miniature form of  plants</a:t>
            </a:r>
            <a:endParaRPr lang="en-US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160616_202146.JPG"/>
          <p:cNvPicPr>
            <a:picLocks noChangeAspect="1"/>
          </p:cNvPicPr>
          <p:nvPr/>
        </p:nvPicPr>
        <p:blipFill>
          <a:blip r:embed="rId2"/>
          <a:srcRect t="9322" b="6610"/>
          <a:stretch>
            <a:fillRect/>
          </a:stretch>
        </p:blipFill>
        <p:spPr>
          <a:xfrm>
            <a:off x="457200" y="685800"/>
            <a:ext cx="5334000" cy="5105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43600" y="1828800"/>
            <a:ext cx="315760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>
                <a:solidFill>
                  <a:schemeClr val="bg1"/>
                </a:solidFill>
                <a:latin typeface="Chiller" pitchFamily="82" charset="0"/>
              </a:rPr>
              <a:t>The Story</a:t>
            </a:r>
          </a:p>
          <a:p>
            <a:r>
              <a:rPr lang="en-US" sz="7200" dirty="0">
                <a:solidFill>
                  <a:schemeClr val="bg1"/>
                </a:solidFill>
                <a:latin typeface="Chiller" pitchFamily="82" charset="0"/>
              </a:rPr>
              <a:t> </a:t>
            </a:r>
            <a:r>
              <a:rPr lang="en-US" sz="7200" dirty="0" smtClean="0">
                <a:solidFill>
                  <a:schemeClr val="bg1"/>
                </a:solidFill>
                <a:latin typeface="Chiller" pitchFamily="82" charset="0"/>
              </a:rPr>
              <a:t> behind  </a:t>
            </a:r>
          </a:p>
          <a:p>
            <a:endParaRPr lang="en-US" sz="7200" dirty="0" smtClean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43600" y="4800600"/>
            <a:ext cx="31053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bonsai</a:t>
            </a:r>
            <a:endParaRPr lang="en-US" sz="72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27-05-39-06.png"/>
          <p:cNvPicPr>
            <a:picLocks noChangeAspect="1"/>
          </p:cNvPicPr>
          <p:nvPr/>
        </p:nvPicPr>
        <p:blipFill>
          <a:blip r:embed="rId2"/>
          <a:srcRect t="30000" b="29259"/>
          <a:stretch>
            <a:fillRect/>
          </a:stretch>
        </p:blipFill>
        <p:spPr>
          <a:xfrm>
            <a:off x="457200" y="304800"/>
            <a:ext cx="4114800" cy="3352800"/>
          </a:xfrm>
          <a:prstGeom prst="rect">
            <a:avLst/>
          </a:prstGeom>
        </p:spPr>
      </p:pic>
      <p:pic>
        <p:nvPicPr>
          <p:cNvPr id="3" name="Picture 2" descr="Screenshot_2016-06-24-18-03-59.png"/>
          <p:cNvPicPr>
            <a:picLocks noChangeAspect="1"/>
          </p:cNvPicPr>
          <p:nvPr/>
        </p:nvPicPr>
        <p:blipFill>
          <a:blip r:embed="rId3"/>
          <a:srcRect t="16667" b="16667"/>
          <a:stretch>
            <a:fillRect/>
          </a:stretch>
        </p:blipFill>
        <p:spPr>
          <a:xfrm>
            <a:off x="4648200" y="3048000"/>
            <a:ext cx="4038600" cy="3352800"/>
          </a:xfrm>
          <a:prstGeom prst="rect">
            <a:avLst/>
          </a:prstGeom>
        </p:spPr>
      </p:pic>
      <p:sp>
        <p:nvSpPr>
          <p:cNvPr id="5" name="Down Arrow 4"/>
          <p:cNvSpPr/>
          <p:nvPr/>
        </p:nvSpPr>
        <p:spPr>
          <a:xfrm>
            <a:off x="1676400" y="3886200"/>
            <a:ext cx="685800" cy="1066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>
            <a:off x="1905000" y="5410200"/>
            <a:ext cx="2438400" cy="838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85800" y="609600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ORIGIN</a:t>
            </a:r>
            <a:endParaRPr lang="en-US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2133600"/>
            <a:ext cx="69044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  <a:latin typeface="Baskerville Old Face" pitchFamily="18" charset="0"/>
              </a:rPr>
              <a:t>Selection    of    plants</a:t>
            </a:r>
            <a:endParaRPr lang="en-US" sz="60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95600" y="4114800"/>
            <a:ext cx="59314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  <a:latin typeface="Baskerville Old Face" pitchFamily="18" charset="0"/>
              </a:rPr>
              <a:t>     For    BONSAI</a:t>
            </a:r>
            <a:endParaRPr lang="en-US" sz="60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pic>
        <p:nvPicPr>
          <p:cNvPr id="4" name="Picture 3" descr="Screenshot_2016-06-16-19-52-45.png"/>
          <p:cNvPicPr>
            <a:picLocks noChangeAspect="1"/>
          </p:cNvPicPr>
          <p:nvPr/>
        </p:nvPicPr>
        <p:blipFill>
          <a:blip r:embed="rId2"/>
          <a:srcRect l="5000" t="30000" r="10000" b="26667"/>
          <a:stretch>
            <a:fillRect/>
          </a:stretch>
        </p:blipFill>
        <p:spPr>
          <a:xfrm rot="20766111">
            <a:off x="503455" y="3611229"/>
            <a:ext cx="3197462" cy="2661377"/>
          </a:xfrm>
          <a:prstGeom prst="rect">
            <a:avLst/>
          </a:prstGeom>
        </p:spPr>
      </p:pic>
      <p:sp>
        <p:nvSpPr>
          <p:cNvPr id="5" name="Isosceles Triangle 4"/>
          <p:cNvSpPr/>
          <p:nvPr/>
        </p:nvSpPr>
        <p:spPr>
          <a:xfrm>
            <a:off x="381000" y="2590800"/>
            <a:ext cx="228600" cy="381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685800"/>
            <a:ext cx="9036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Baskerville Old Face" pitchFamily="18" charset="0"/>
              </a:rPr>
              <a:t>There are several plant species suitable for BONSAI</a:t>
            </a:r>
            <a:endParaRPr lang="en-US" sz="3200" dirty="0">
              <a:latin typeface="Baskerville Old Face" pitchFamily="18" charset="0"/>
            </a:endParaRPr>
          </a:p>
        </p:txBody>
      </p:sp>
      <p:cxnSp>
        <p:nvCxnSpPr>
          <p:cNvPr id="6" name="Elbow Connector 5"/>
          <p:cNvCxnSpPr/>
          <p:nvPr/>
        </p:nvCxnSpPr>
        <p:spPr>
          <a:xfrm>
            <a:off x="381000" y="1600200"/>
            <a:ext cx="381000" cy="22860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914400" y="1676400"/>
            <a:ext cx="71064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Baskerville Old Face" pitchFamily="18" charset="0"/>
              </a:rPr>
              <a:t>The most commonly used species include:</a:t>
            </a:r>
            <a:endParaRPr lang="en-US" sz="3200" dirty="0">
              <a:latin typeface="Baskerville Old Face" pitchFamily="18" charset="0"/>
            </a:endParaRPr>
          </a:p>
        </p:txBody>
      </p:sp>
      <p:sp>
        <p:nvSpPr>
          <p:cNvPr id="10" name="Flowchart: Connector 9"/>
          <p:cNvSpPr/>
          <p:nvPr/>
        </p:nvSpPr>
        <p:spPr>
          <a:xfrm>
            <a:off x="381000" y="2743200"/>
            <a:ext cx="3048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838200" y="2667000"/>
            <a:ext cx="600196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Ficus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</a:t>
            </a:r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religiosa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 (</a:t>
            </a:r>
            <a:r>
              <a:rPr lang="en-US" sz="3200" dirty="0" err="1" smtClean="0">
                <a:solidFill>
                  <a:schemeClr val="bg1"/>
                </a:solidFill>
                <a:latin typeface="Baskerville Old Face" pitchFamily="18" charset="0"/>
              </a:rPr>
              <a:t>pipal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)</a:t>
            </a:r>
          </a:p>
          <a:p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Polyalthia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</a:t>
            </a:r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longifolia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(</a:t>
            </a:r>
            <a:r>
              <a:rPr lang="en-US" sz="3200" dirty="0" err="1" smtClean="0">
                <a:solidFill>
                  <a:schemeClr val="bg1"/>
                </a:solidFill>
                <a:latin typeface="Baskerville Old Face" pitchFamily="18" charset="0"/>
              </a:rPr>
              <a:t>asoka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)</a:t>
            </a:r>
          </a:p>
          <a:p>
            <a:r>
              <a:rPr lang="en-US" sz="3200" dirty="0" err="1" smtClean="0">
                <a:solidFill>
                  <a:schemeClr val="bg1"/>
                </a:solidFill>
                <a:latin typeface="Baskerville Old Face" pitchFamily="18" charset="0"/>
              </a:rPr>
              <a:t>Delonix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 (</a:t>
            </a:r>
            <a:r>
              <a:rPr lang="en-US" sz="3200" dirty="0" err="1" smtClean="0">
                <a:solidFill>
                  <a:schemeClr val="bg1"/>
                </a:solidFill>
                <a:latin typeface="Baskerville Old Face" pitchFamily="18" charset="0"/>
              </a:rPr>
              <a:t>poinciana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)</a:t>
            </a:r>
          </a:p>
          <a:p>
            <a:r>
              <a:rPr lang="en-US" sz="3200" dirty="0" err="1" smtClean="0">
                <a:solidFill>
                  <a:schemeClr val="bg1"/>
                </a:solidFill>
                <a:latin typeface="Baskerville Old Face" pitchFamily="18" charset="0"/>
              </a:rPr>
              <a:t>Regia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 (</a:t>
            </a:r>
            <a:r>
              <a:rPr lang="en-US" sz="3200" dirty="0" err="1" smtClean="0">
                <a:solidFill>
                  <a:schemeClr val="bg1"/>
                </a:solidFill>
                <a:latin typeface="Baskerville Old Face" pitchFamily="18" charset="0"/>
              </a:rPr>
              <a:t>gulmohur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)</a:t>
            </a:r>
          </a:p>
          <a:p>
            <a:r>
              <a:rPr lang="en-US" sz="3200" u="sng" dirty="0" smtClean="0">
                <a:solidFill>
                  <a:schemeClr val="bg1"/>
                </a:solidFill>
                <a:latin typeface="Baskerville Old Face" pitchFamily="18" charset="0"/>
              </a:rPr>
              <a:t>Cassia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</a:t>
            </a:r>
            <a:r>
              <a:rPr lang="en-US" sz="3200" u="sng" dirty="0" smtClean="0">
                <a:solidFill>
                  <a:schemeClr val="bg1"/>
                </a:solidFill>
                <a:latin typeface="Baskerville Old Face" pitchFamily="18" charset="0"/>
              </a:rPr>
              <a:t>fistula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 (</a:t>
            </a:r>
            <a:r>
              <a:rPr lang="en-US" sz="3200" dirty="0" err="1" smtClean="0">
                <a:solidFill>
                  <a:schemeClr val="bg1"/>
                </a:solidFill>
                <a:latin typeface="Baskerville Old Face" pitchFamily="18" charset="0"/>
              </a:rPr>
              <a:t>indian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laburnum)</a:t>
            </a:r>
          </a:p>
          <a:p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Feronia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</a:t>
            </a:r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elephantum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 (wood apple)</a:t>
            </a:r>
          </a:p>
          <a:p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Mangifera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 </a:t>
            </a:r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indica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 (mango)</a:t>
            </a:r>
          </a:p>
          <a:p>
            <a:endParaRPr lang="en-US" sz="3200" u="sng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12" name="Flowchart: Connector 11"/>
          <p:cNvSpPr/>
          <p:nvPr/>
        </p:nvSpPr>
        <p:spPr>
          <a:xfrm>
            <a:off x="457200" y="3276600"/>
            <a:ext cx="3048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lowchart: Connector 12"/>
          <p:cNvSpPr/>
          <p:nvPr/>
        </p:nvSpPr>
        <p:spPr>
          <a:xfrm>
            <a:off x="457200" y="3810000"/>
            <a:ext cx="3048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lowchart: Connector 13"/>
          <p:cNvSpPr/>
          <p:nvPr/>
        </p:nvSpPr>
        <p:spPr>
          <a:xfrm>
            <a:off x="533400" y="4343400"/>
            <a:ext cx="3048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lowchart: Connector 14"/>
          <p:cNvSpPr/>
          <p:nvPr/>
        </p:nvSpPr>
        <p:spPr>
          <a:xfrm>
            <a:off x="457200" y="4724400"/>
            <a:ext cx="304800" cy="3048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lowchart: Connector 15"/>
          <p:cNvSpPr/>
          <p:nvPr/>
        </p:nvSpPr>
        <p:spPr>
          <a:xfrm>
            <a:off x="533400" y="5334000"/>
            <a:ext cx="3048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lowchart: Connector 16"/>
          <p:cNvSpPr/>
          <p:nvPr/>
        </p:nvSpPr>
        <p:spPr>
          <a:xfrm>
            <a:off x="533400" y="5791200"/>
            <a:ext cx="3048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Connector 1"/>
          <p:cNvSpPr/>
          <p:nvPr/>
        </p:nvSpPr>
        <p:spPr>
          <a:xfrm>
            <a:off x="533400" y="609600"/>
            <a:ext cx="304800" cy="3048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43000" y="533400"/>
            <a:ext cx="6974986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Punica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</a:t>
            </a:r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granatum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(pomegranate)</a:t>
            </a:r>
          </a:p>
          <a:p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Psidium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</a:t>
            </a:r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guajava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 (guava)</a:t>
            </a:r>
          </a:p>
          <a:p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Syzygium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</a:t>
            </a:r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jambos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(little </a:t>
            </a:r>
            <a:r>
              <a:rPr lang="en-US" sz="3200" dirty="0" err="1" smtClean="0">
                <a:solidFill>
                  <a:schemeClr val="bg1"/>
                </a:solidFill>
                <a:latin typeface="Baskerville Old Face" pitchFamily="18" charset="0"/>
              </a:rPr>
              <a:t>jamun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)</a:t>
            </a:r>
          </a:p>
          <a:p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Acrus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</a:t>
            </a:r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sapota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 (</a:t>
            </a:r>
            <a:r>
              <a:rPr lang="en-US" sz="3200" dirty="0" err="1" smtClean="0">
                <a:solidFill>
                  <a:schemeClr val="bg1"/>
                </a:solidFill>
                <a:latin typeface="Baskerville Old Face" pitchFamily="18" charset="0"/>
              </a:rPr>
              <a:t>sapota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)</a:t>
            </a:r>
          </a:p>
          <a:p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Ixora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</a:t>
            </a:r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coccinea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(jungle flame)</a:t>
            </a:r>
          </a:p>
          <a:p>
            <a:r>
              <a:rPr lang="en-US" sz="3200" u="sng" dirty="0" err="1" smtClean="0">
                <a:solidFill>
                  <a:schemeClr val="bg1"/>
                </a:solidFill>
                <a:latin typeface="Baskerville Old Face" pitchFamily="18" charset="0"/>
              </a:rPr>
              <a:t>Bougainvillaea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</a:t>
            </a:r>
            <a:r>
              <a:rPr lang="en-US" sz="3200" dirty="0" err="1" smtClean="0">
                <a:solidFill>
                  <a:schemeClr val="bg1"/>
                </a:solidFill>
                <a:latin typeface="Baskerville Old Face" pitchFamily="18" charset="0"/>
              </a:rPr>
              <a:t>glabra</a:t>
            </a:r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(paper flower)</a:t>
            </a:r>
          </a:p>
          <a:p>
            <a:r>
              <a:rPr lang="en-US" sz="3200" dirty="0" err="1" smtClean="0">
                <a:solidFill>
                  <a:schemeClr val="bg1"/>
                </a:solidFill>
                <a:latin typeface="Baskerville Old Face" pitchFamily="18" charset="0"/>
              </a:rPr>
              <a:t>Duranta</a:t>
            </a:r>
            <a:endParaRPr lang="en-US" sz="3200" dirty="0" smtClean="0">
              <a:solidFill>
                <a:schemeClr val="bg1"/>
              </a:solidFill>
              <a:latin typeface="Baskerville Old Face" pitchFamily="18" charset="0"/>
            </a:endParaRPr>
          </a:p>
          <a:p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Bamboo</a:t>
            </a:r>
          </a:p>
          <a:p>
            <a:endParaRPr lang="en-US" sz="3200" dirty="0" smtClean="0">
              <a:solidFill>
                <a:schemeClr val="bg1"/>
              </a:solidFill>
              <a:latin typeface="Baskerville Old Face" pitchFamily="18" charset="0"/>
            </a:endParaRPr>
          </a:p>
          <a:p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             Etc………………………………………….</a:t>
            </a:r>
          </a:p>
        </p:txBody>
      </p:sp>
      <p:sp>
        <p:nvSpPr>
          <p:cNvPr id="5" name="Flowchart: Connector 4"/>
          <p:cNvSpPr/>
          <p:nvPr/>
        </p:nvSpPr>
        <p:spPr>
          <a:xfrm>
            <a:off x="609600" y="1143000"/>
            <a:ext cx="304800" cy="3048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Connector 5"/>
          <p:cNvSpPr/>
          <p:nvPr/>
        </p:nvSpPr>
        <p:spPr>
          <a:xfrm>
            <a:off x="685800" y="1676400"/>
            <a:ext cx="3048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Connector 6"/>
          <p:cNvSpPr/>
          <p:nvPr/>
        </p:nvSpPr>
        <p:spPr>
          <a:xfrm>
            <a:off x="762000" y="2133600"/>
            <a:ext cx="2286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lowchart: Connector 7"/>
          <p:cNvSpPr/>
          <p:nvPr/>
        </p:nvSpPr>
        <p:spPr>
          <a:xfrm>
            <a:off x="762000" y="2590800"/>
            <a:ext cx="304800" cy="3048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lowchart: Connector 8"/>
          <p:cNvSpPr/>
          <p:nvPr/>
        </p:nvSpPr>
        <p:spPr>
          <a:xfrm>
            <a:off x="838200" y="3124200"/>
            <a:ext cx="304800" cy="3048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Connector 9"/>
          <p:cNvSpPr/>
          <p:nvPr/>
        </p:nvSpPr>
        <p:spPr>
          <a:xfrm>
            <a:off x="685800" y="3581400"/>
            <a:ext cx="3048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lowchart: Connector 10"/>
          <p:cNvSpPr/>
          <p:nvPr/>
        </p:nvSpPr>
        <p:spPr>
          <a:xfrm>
            <a:off x="838200" y="4114800"/>
            <a:ext cx="2286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shot_2016-06-26-12-10-36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381000"/>
            <a:ext cx="6019800" cy="51816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TextBox 3"/>
          <p:cNvSpPr txBox="1"/>
          <p:nvPr/>
        </p:nvSpPr>
        <p:spPr>
          <a:xfrm>
            <a:off x="1524000" y="6096000"/>
            <a:ext cx="48349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BONSAI  of    </a:t>
            </a:r>
            <a:r>
              <a:rPr lang="en-US" sz="28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Bougainvillea</a:t>
            </a:r>
            <a:endParaRPr lang="en-US" sz="28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26-12-09-52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304800"/>
            <a:ext cx="6248400" cy="5791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76400" y="6248400"/>
            <a:ext cx="4908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BONSAI   of    Pomegranate</a:t>
            </a:r>
            <a:endParaRPr lang="en-US" sz="28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26-12-08-33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57200"/>
            <a:ext cx="5638800" cy="6248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48400" y="1676400"/>
            <a:ext cx="22044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BONSAI   of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  Mango</a:t>
            </a:r>
            <a:endParaRPr lang="en-US" sz="28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26-12-13-47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304800"/>
            <a:ext cx="5257800" cy="6172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67400" y="1905000"/>
            <a:ext cx="230383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BONSAI  of  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Jasmine</a:t>
            </a:r>
            <a:endParaRPr lang="en-US" sz="28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shot_2016-06-26-12-13-11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304800"/>
            <a:ext cx="5486400" cy="6172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19800" y="1676400"/>
            <a:ext cx="210506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Aharoni" pitchFamily="2" charset="-79"/>
                <a:cs typeface="Aharoni" pitchFamily="2" charset="-79"/>
              </a:rPr>
              <a:t>BONSAI  of</a:t>
            </a:r>
          </a:p>
          <a:p>
            <a:r>
              <a:rPr lang="en-US" sz="2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dirty="0" err="1" smtClean="0">
                <a:latin typeface="Aharoni" pitchFamily="2" charset="-79"/>
                <a:cs typeface="Aharoni" pitchFamily="2" charset="-79"/>
              </a:rPr>
              <a:t>Ixora</a:t>
            </a:r>
            <a:endParaRPr lang="en-US" sz="2800" dirty="0" smtClean="0">
              <a:latin typeface="Aharoni" pitchFamily="2" charset="-79"/>
              <a:cs typeface="Aharoni" pitchFamily="2" charset="-79"/>
            </a:endParaRPr>
          </a:p>
          <a:p>
            <a:endParaRPr lang="en-US" sz="28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914400"/>
            <a:ext cx="878798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  <a:latin typeface="Baskerville Old Face" pitchFamily="18" charset="0"/>
              </a:rPr>
              <a:t>Time of  planting BONSAI</a:t>
            </a:r>
            <a:endParaRPr lang="en-US" sz="60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pic>
        <p:nvPicPr>
          <p:cNvPr id="4" name="Picture 3" descr="Screenshot_2016-06-23-23-32-17.png"/>
          <p:cNvPicPr>
            <a:picLocks noChangeAspect="1"/>
          </p:cNvPicPr>
          <p:nvPr/>
        </p:nvPicPr>
        <p:blipFill>
          <a:blip r:embed="rId2"/>
          <a:srcRect l="-20000" t="30000" r="-17500" b="31667"/>
          <a:stretch>
            <a:fillRect/>
          </a:stretch>
        </p:blipFill>
        <p:spPr>
          <a:xfrm>
            <a:off x="1981200" y="2286000"/>
            <a:ext cx="5105400" cy="381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Isosceles Triangle 4"/>
          <p:cNvSpPr/>
          <p:nvPr/>
        </p:nvSpPr>
        <p:spPr>
          <a:xfrm>
            <a:off x="381000" y="1447800"/>
            <a:ext cx="228600" cy="3048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4-Point Star 1"/>
          <p:cNvSpPr/>
          <p:nvPr/>
        </p:nvSpPr>
        <p:spPr>
          <a:xfrm>
            <a:off x="762000" y="762000"/>
            <a:ext cx="838200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905000" y="990600"/>
            <a:ext cx="6442789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Bookman Old Style" pitchFamily="18" charset="0"/>
              </a:rPr>
              <a:t>The  BONSAI   plants   are  </a:t>
            </a:r>
          </a:p>
          <a:p>
            <a:r>
              <a:rPr lang="en-US" sz="3600" dirty="0" smtClean="0">
                <a:solidFill>
                  <a:schemeClr val="bg1"/>
                </a:solidFill>
                <a:latin typeface="Bookman Old Style" pitchFamily="18" charset="0"/>
              </a:rPr>
              <a:t>Generally  started  in-</a:t>
            </a:r>
          </a:p>
          <a:p>
            <a:endParaRPr lang="en-US" sz="3600" dirty="0" smtClean="0">
              <a:solidFill>
                <a:schemeClr val="bg1"/>
              </a:solidFill>
              <a:latin typeface="Bookman Old Style" pitchFamily="18" charset="0"/>
            </a:endParaRPr>
          </a:p>
          <a:p>
            <a:r>
              <a:rPr lang="en-US" sz="3600" dirty="0" smtClean="0">
                <a:solidFill>
                  <a:schemeClr val="bg1"/>
                </a:solidFill>
                <a:latin typeface="Bookman Old Style" pitchFamily="18" charset="0"/>
              </a:rPr>
              <a:t>     </a:t>
            </a:r>
            <a:r>
              <a:rPr lang="en-US" sz="3600" dirty="0" smtClean="0">
                <a:solidFill>
                  <a:schemeClr val="bg1"/>
                </a:solidFill>
                <a:latin typeface="Bookman Old Style" pitchFamily="18" charset="0"/>
              </a:rPr>
              <a:t>F</a:t>
            </a:r>
            <a:r>
              <a:rPr lang="en-US" sz="3600" dirty="0" smtClean="0">
                <a:solidFill>
                  <a:schemeClr val="bg1"/>
                </a:solidFill>
                <a:latin typeface="Bookman Old Style" pitchFamily="18" charset="0"/>
              </a:rPr>
              <a:t>ebruary-March</a:t>
            </a:r>
            <a:endParaRPr lang="en-US" sz="3600" dirty="0" smtClean="0">
              <a:solidFill>
                <a:schemeClr val="bg1"/>
              </a:solidFill>
              <a:latin typeface="Bookman Old Style" pitchFamily="18" charset="0"/>
            </a:endParaRPr>
          </a:p>
          <a:p>
            <a:r>
              <a:rPr lang="en-US" sz="3600" dirty="0" smtClean="0">
                <a:solidFill>
                  <a:schemeClr val="bg1"/>
                </a:solidFill>
                <a:latin typeface="Bookman Old Style" pitchFamily="18" charset="0"/>
              </a:rPr>
              <a:t>               OR</a:t>
            </a:r>
          </a:p>
          <a:p>
            <a:r>
              <a:rPr lang="en-US" sz="3600" dirty="0" smtClean="0">
                <a:solidFill>
                  <a:schemeClr val="bg1"/>
                </a:solidFill>
                <a:latin typeface="Bookman Old Style" pitchFamily="18" charset="0"/>
              </a:rPr>
              <a:t>     </a:t>
            </a:r>
            <a:r>
              <a:rPr lang="en-US" sz="3600" dirty="0" smtClean="0">
                <a:solidFill>
                  <a:schemeClr val="bg1"/>
                </a:solidFill>
                <a:latin typeface="Bookman Old Style" pitchFamily="18" charset="0"/>
              </a:rPr>
              <a:t>J</a:t>
            </a:r>
            <a:r>
              <a:rPr lang="en-US" sz="3600" dirty="0" smtClean="0">
                <a:solidFill>
                  <a:schemeClr val="bg1"/>
                </a:solidFill>
                <a:latin typeface="Bookman Old Style" pitchFamily="18" charset="0"/>
              </a:rPr>
              <a:t>uly     </a:t>
            </a:r>
            <a:r>
              <a:rPr lang="en-US" sz="3600" dirty="0" smtClean="0">
                <a:solidFill>
                  <a:schemeClr val="bg1"/>
                </a:solidFill>
                <a:latin typeface="Bookman Old Style" pitchFamily="18" charset="0"/>
              </a:rPr>
              <a:t>-     </a:t>
            </a:r>
            <a:r>
              <a:rPr lang="en-US" sz="3600" dirty="0" err="1" smtClean="0">
                <a:solidFill>
                  <a:schemeClr val="bg1"/>
                </a:solidFill>
                <a:latin typeface="Bookman Old Style" pitchFamily="18" charset="0"/>
              </a:rPr>
              <a:t>A</a:t>
            </a:r>
            <a:r>
              <a:rPr lang="en-US" sz="3600" smtClean="0">
                <a:solidFill>
                  <a:schemeClr val="bg1"/>
                </a:solidFill>
                <a:latin typeface="Bookman Old Style" pitchFamily="18" charset="0"/>
              </a:rPr>
              <a:t>ugest</a:t>
            </a:r>
            <a:endParaRPr lang="en-US" sz="3600" dirty="0" smtClean="0">
              <a:solidFill>
                <a:schemeClr val="bg1"/>
              </a:solidFill>
              <a:latin typeface="Bookman Old Style" pitchFamily="18" charset="0"/>
            </a:endParaRPr>
          </a:p>
          <a:p>
            <a:endParaRPr lang="en-US" sz="3600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1752600"/>
            <a:ext cx="759214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  <a:latin typeface="Baskerville Old Face" pitchFamily="18" charset="0"/>
              </a:rPr>
              <a:t>Stands   and  Containers</a:t>
            </a:r>
            <a:endParaRPr lang="en-US" sz="60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28800" y="3124200"/>
            <a:ext cx="6365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  <a:latin typeface="Baskerville Old Face" pitchFamily="18" charset="0"/>
              </a:rPr>
              <a:t>Used  for  BONSAI</a:t>
            </a:r>
            <a:endParaRPr lang="en-US" sz="60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pic>
        <p:nvPicPr>
          <p:cNvPr id="4" name="Picture 3" descr="Screenshot_2016-06-16-20-18-00.png"/>
          <p:cNvPicPr>
            <a:picLocks noChangeAspect="1"/>
          </p:cNvPicPr>
          <p:nvPr/>
        </p:nvPicPr>
        <p:blipFill>
          <a:blip r:embed="rId2"/>
          <a:srcRect t="30000" b="30000"/>
          <a:stretch>
            <a:fillRect/>
          </a:stretch>
        </p:blipFill>
        <p:spPr>
          <a:xfrm>
            <a:off x="1676400" y="4114800"/>
            <a:ext cx="4419600" cy="2362200"/>
          </a:xfrm>
          <a:prstGeom prst="rect">
            <a:avLst/>
          </a:prstGeom>
        </p:spPr>
      </p:pic>
      <p:sp>
        <p:nvSpPr>
          <p:cNvPr id="5" name="Isosceles Triangle 4"/>
          <p:cNvSpPr/>
          <p:nvPr/>
        </p:nvSpPr>
        <p:spPr>
          <a:xfrm>
            <a:off x="381000" y="2133600"/>
            <a:ext cx="304800" cy="4572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4-Point Star 1"/>
          <p:cNvSpPr/>
          <p:nvPr/>
        </p:nvSpPr>
        <p:spPr>
          <a:xfrm>
            <a:off x="533400" y="838200"/>
            <a:ext cx="914400" cy="6858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905000" y="838200"/>
            <a:ext cx="713047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The  normal size  of the containers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Should be about 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   </a:t>
            </a:r>
            <a:r>
              <a:rPr lang="en-US" sz="3200" dirty="0" smtClean="0">
                <a:solidFill>
                  <a:schemeClr val="tx1">
                    <a:lumMod val="95000"/>
                  </a:schemeClr>
                </a:solidFill>
                <a:latin typeface="Bookman Old Style" pitchFamily="18" charset="0"/>
              </a:rPr>
              <a:t>5-7 cm deep   </a:t>
            </a:r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AND</a:t>
            </a:r>
            <a:endParaRPr lang="en-US" sz="3200" dirty="0" smtClean="0">
              <a:latin typeface="Bookman Old Style" pitchFamily="18" charset="0"/>
            </a:endParaRPr>
          </a:p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   </a:t>
            </a:r>
            <a:r>
              <a:rPr lang="en-US" sz="3200" dirty="0" smtClean="0">
                <a:latin typeface="Bookman Old Style" pitchFamily="18" charset="0"/>
              </a:rPr>
              <a:t>45-60 cm in round/rectangle/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                                    </a:t>
            </a:r>
            <a:r>
              <a:rPr lang="en-US" sz="3200" dirty="0" smtClean="0">
                <a:latin typeface="Bookman Old Style" pitchFamily="18" charset="0"/>
              </a:rPr>
              <a:t>square</a:t>
            </a:r>
            <a:endParaRPr lang="en-US" sz="32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4" name="Picture 3" descr="Screenshot_2016-06-16-20-14-05.png"/>
          <p:cNvPicPr>
            <a:picLocks noChangeAspect="1"/>
          </p:cNvPicPr>
          <p:nvPr/>
        </p:nvPicPr>
        <p:blipFill>
          <a:blip r:embed="rId2"/>
          <a:srcRect t="25000" b="25000"/>
          <a:stretch>
            <a:fillRect/>
          </a:stretch>
        </p:blipFill>
        <p:spPr>
          <a:xfrm>
            <a:off x="228600" y="3733800"/>
            <a:ext cx="3276600" cy="2590800"/>
          </a:xfrm>
          <a:prstGeom prst="rect">
            <a:avLst/>
          </a:prstGeom>
        </p:spPr>
      </p:pic>
      <p:pic>
        <p:nvPicPr>
          <p:cNvPr id="5" name="Picture 4" descr="Screenshot_2016-06-16-20-11-21.png"/>
          <p:cNvPicPr>
            <a:picLocks noChangeAspect="1"/>
          </p:cNvPicPr>
          <p:nvPr/>
        </p:nvPicPr>
        <p:blipFill>
          <a:blip r:embed="rId3"/>
          <a:srcRect t="26667" b="26667"/>
          <a:stretch>
            <a:fillRect/>
          </a:stretch>
        </p:blipFill>
        <p:spPr>
          <a:xfrm>
            <a:off x="3124200" y="3048000"/>
            <a:ext cx="3048000" cy="2133600"/>
          </a:xfrm>
          <a:prstGeom prst="rect">
            <a:avLst/>
          </a:prstGeom>
        </p:spPr>
      </p:pic>
      <p:pic>
        <p:nvPicPr>
          <p:cNvPr id="6" name="Picture 5" descr="Screenshot_2016-06-16-20-17-22.png"/>
          <p:cNvPicPr>
            <a:picLocks noChangeAspect="1"/>
          </p:cNvPicPr>
          <p:nvPr/>
        </p:nvPicPr>
        <p:blipFill>
          <a:blip r:embed="rId4"/>
          <a:srcRect t="23333" b="23333"/>
          <a:stretch>
            <a:fillRect/>
          </a:stretch>
        </p:blipFill>
        <p:spPr>
          <a:xfrm>
            <a:off x="5791200" y="4114800"/>
            <a:ext cx="3048000" cy="24384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16-20-11-15.png"/>
          <p:cNvPicPr>
            <a:picLocks noChangeAspect="1"/>
          </p:cNvPicPr>
          <p:nvPr/>
        </p:nvPicPr>
        <p:blipFill>
          <a:blip r:embed="rId2"/>
          <a:srcRect t="5000" b="5000"/>
          <a:stretch>
            <a:fillRect/>
          </a:stretch>
        </p:blipFill>
        <p:spPr>
          <a:xfrm>
            <a:off x="533400" y="381000"/>
            <a:ext cx="3581400" cy="6019800"/>
          </a:xfrm>
          <a:prstGeom prst="rect">
            <a:avLst/>
          </a:prstGeom>
        </p:spPr>
      </p:pic>
      <p:pic>
        <p:nvPicPr>
          <p:cNvPr id="3" name="Picture 2" descr="Screenshot_2016-06-16-20-17-28.png"/>
          <p:cNvPicPr>
            <a:picLocks noChangeAspect="1"/>
          </p:cNvPicPr>
          <p:nvPr/>
        </p:nvPicPr>
        <p:blipFill>
          <a:blip r:embed="rId3"/>
          <a:srcRect t="16667" b="16667"/>
          <a:stretch>
            <a:fillRect/>
          </a:stretch>
        </p:blipFill>
        <p:spPr>
          <a:xfrm>
            <a:off x="4724400" y="1600200"/>
            <a:ext cx="3810000" cy="3429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16-20-12-12.png"/>
          <p:cNvPicPr>
            <a:picLocks noChangeAspect="1"/>
          </p:cNvPicPr>
          <p:nvPr/>
        </p:nvPicPr>
        <p:blipFill>
          <a:blip r:embed="rId2"/>
          <a:srcRect t="28333" b="27381"/>
          <a:stretch>
            <a:fillRect/>
          </a:stretch>
        </p:blipFill>
        <p:spPr>
          <a:xfrm>
            <a:off x="609600" y="838200"/>
            <a:ext cx="3810000" cy="4724400"/>
          </a:xfrm>
          <a:prstGeom prst="rect">
            <a:avLst/>
          </a:prstGeom>
        </p:spPr>
      </p:pic>
      <p:pic>
        <p:nvPicPr>
          <p:cNvPr id="3" name="Picture 2" descr="Screenshot_2016-06-16-20-12-49.png"/>
          <p:cNvPicPr>
            <a:picLocks noChangeAspect="1"/>
          </p:cNvPicPr>
          <p:nvPr/>
        </p:nvPicPr>
        <p:blipFill>
          <a:blip r:embed="rId3"/>
          <a:srcRect t="28333" b="28333"/>
          <a:stretch>
            <a:fillRect/>
          </a:stretch>
        </p:blipFill>
        <p:spPr>
          <a:xfrm>
            <a:off x="4572000" y="838200"/>
            <a:ext cx="4267200" cy="4724400"/>
          </a:xfrm>
          <a:prstGeom prst="rect">
            <a:avLst/>
          </a:prstGeom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838200"/>
            <a:ext cx="403347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  <a:latin typeface="Baskerville Old Face" pitchFamily="18" charset="0"/>
              </a:rPr>
              <a:t>Pot  Mixture</a:t>
            </a:r>
          </a:p>
          <a:p>
            <a:endParaRPr lang="en-US" sz="60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3" name="Isosceles Triangle 2"/>
          <p:cNvSpPr/>
          <p:nvPr/>
        </p:nvSpPr>
        <p:spPr>
          <a:xfrm>
            <a:off x="533400" y="1219200"/>
            <a:ext cx="304800" cy="4572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0" y="2438400"/>
            <a:ext cx="757130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The pot mixture for bonsai consist of</a:t>
            </a:r>
          </a:p>
          <a:p>
            <a:r>
              <a:rPr lang="en-US" sz="3200" dirty="0" smtClean="0">
                <a:latin typeface="Bookman Old Style" pitchFamily="18" charset="0"/>
              </a:rPr>
              <a:t>    -Red earth</a:t>
            </a:r>
          </a:p>
          <a:p>
            <a:r>
              <a:rPr lang="en-US" sz="3200" dirty="0" smtClean="0">
                <a:latin typeface="Bookman Old Style" pitchFamily="18" charset="0"/>
              </a:rPr>
              <a:t>    -farmyard manure</a:t>
            </a:r>
          </a:p>
          <a:p>
            <a:r>
              <a:rPr lang="en-US" sz="3200" dirty="0" smtClean="0">
                <a:latin typeface="Bookman Old Style" pitchFamily="18" charset="0"/>
              </a:rPr>
              <a:t>    -sand</a:t>
            </a:r>
          </a:p>
          <a:p>
            <a:r>
              <a:rPr lang="en-US" sz="3200" dirty="0" smtClean="0">
                <a:latin typeface="Bookman Old Style" pitchFamily="18" charset="0"/>
              </a:rPr>
              <a:t>    -</a:t>
            </a:r>
            <a:r>
              <a:rPr lang="en-US" sz="3200" dirty="0" err="1" smtClean="0">
                <a:latin typeface="Bookman Old Style" pitchFamily="18" charset="0"/>
              </a:rPr>
              <a:t>leafmould</a:t>
            </a:r>
            <a:endParaRPr lang="en-US" sz="3200" dirty="0" smtClean="0">
              <a:latin typeface="Bookman Old Style" pitchFamily="18" charset="0"/>
            </a:endParaRPr>
          </a:p>
          <a:p>
            <a:r>
              <a:rPr lang="en-US" sz="3200" dirty="0" smtClean="0">
                <a:latin typeface="Bookman Old Style" pitchFamily="18" charset="0"/>
              </a:rPr>
              <a:t>          </a:t>
            </a:r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all in equal proportion</a:t>
            </a:r>
          </a:p>
          <a:p>
            <a:endParaRPr lang="en-US" sz="3200" dirty="0"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5867400"/>
            <a:ext cx="60885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The medium should be </a:t>
            </a:r>
            <a:r>
              <a:rPr lang="en-US" sz="3200" dirty="0" err="1" smtClean="0">
                <a:solidFill>
                  <a:schemeClr val="bg1"/>
                </a:solidFill>
                <a:latin typeface="Bookman Old Style" pitchFamily="18" charset="0"/>
              </a:rPr>
              <a:t>porus</a:t>
            </a:r>
            <a:endParaRPr lang="en-US" sz="3200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609600"/>
            <a:ext cx="495360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  <a:latin typeface="Baskerville Old Face" pitchFamily="18" charset="0"/>
              </a:rPr>
              <a:t>Planting  details</a:t>
            </a:r>
            <a:endParaRPr lang="en-US" sz="60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3" name="Isosceles Triangle 2"/>
          <p:cNvSpPr/>
          <p:nvPr/>
        </p:nvSpPr>
        <p:spPr>
          <a:xfrm>
            <a:off x="381000" y="1066800"/>
            <a:ext cx="304800" cy="381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Screenshot_2016-06-17-20-13-10.png"/>
          <p:cNvPicPr>
            <a:picLocks noChangeAspect="1"/>
          </p:cNvPicPr>
          <p:nvPr/>
        </p:nvPicPr>
        <p:blipFill>
          <a:blip r:embed="rId2"/>
          <a:srcRect t="10000" b="10000"/>
          <a:stretch>
            <a:fillRect/>
          </a:stretch>
        </p:blipFill>
        <p:spPr>
          <a:xfrm>
            <a:off x="2743200" y="1752600"/>
            <a:ext cx="3962400" cy="44958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457200" y="5334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14400" y="685800"/>
            <a:ext cx="716574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The  bonsai plants are grown  from seeds , 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Cuttings, layering ,grafting</a:t>
            </a:r>
            <a:endParaRPr lang="en-US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533400" y="21336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066800" y="2133600"/>
            <a:ext cx="785984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It takes longer time to propagate a bonsai from 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seeds</a:t>
            </a:r>
            <a:endParaRPr lang="en-US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533400" y="34290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990600" y="3429000"/>
            <a:ext cx="798007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The most convenient method is to start a bonsai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from a small plant obtained from a nursery</a:t>
            </a:r>
            <a:endParaRPr lang="en-US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533400" y="48768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066800" y="5029200"/>
            <a:ext cx="782137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Another method is to bring a natural dwarf and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Baskerville Old Face" pitchFamily="18" charset="0"/>
              </a:rPr>
              <a:t>Stunted  plant for making o bonsai</a:t>
            </a:r>
            <a:endParaRPr lang="en-US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>
            <a:off x="457200" y="457200"/>
            <a:ext cx="5334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447800" y="685800"/>
            <a:ext cx="67120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Baskerville Old Face" pitchFamily="18" charset="0"/>
              </a:rPr>
              <a:t>LIGHT  AND  TEMPERATURE:</a:t>
            </a:r>
            <a:endParaRPr lang="en-US" sz="36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609600" y="21336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990600" y="2209800"/>
            <a:ext cx="748634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Exposure to morning sunlight for 3-4 hours is ideal.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But avoid  bright sunlight</a:t>
            </a:r>
          </a:p>
          <a:p>
            <a:endParaRPr lang="en-US" sz="28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609600" y="36576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990600" y="3657600"/>
            <a:ext cx="45608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Temperature is also essential.  </a:t>
            </a:r>
            <a:endParaRPr lang="en-US" sz="28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609600" y="50292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066800" y="5029200"/>
            <a:ext cx="780854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At times , broken brick pieces or  vermiculite kept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On the  surface  of the soil will maintain the  moisture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And temperature  for some extent</a:t>
            </a:r>
            <a:endParaRPr lang="en-US" sz="28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>
            <a:off x="533400" y="533400"/>
            <a:ext cx="5334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43000" y="609600"/>
            <a:ext cx="53190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Baskerville Old Face" pitchFamily="18" charset="0"/>
              </a:rPr>
              <a:t>WIRING AND SHAPING</a:t>
            </a:r>
            <a:endParaRPr lang="en-US" sz="36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533400" y="16764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990600" y="1676400"/>
            <a:ext cx="772679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The crucial technique employed in shaping the plant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Is  training  them on metallic wires or with  minimum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pruning</a:t>
            </a:r>
          </a:p>
        </p:txBody>
      </p:sp>
      <p:sp>
        <p:nvSpPr>
          <p:cNvPr id="6" name="Oval 5"/>
          <p:cNvSpPr/>
          <p:nvPr/>
        </p:nvSpPr>
        <p:spPr>
          <a:xfrm>
            <a:off x="457200" y="34290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914400" y="3429000"/>
            <a:ext cx="789030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Regular trimming and training  the plant to the desired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Shape  is never ending  process as it  needs  skill and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patience</a:t>
            </a:r>
            <a:endParaRPr lang="en-US" sz="28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533400" y="51816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90600" y="5181600"/>
            <a:ext cx="774282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At times ,when the trunk becomes bent or twisted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Copper wire should be coiled  spirally around it from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the base up until it gets  straightened</a:t>
            </a:r>
            <a:endParaRPr lang="en-US" sz="28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>
            <a:off x="609600" y="762000"/>
            <a:ext cx="4572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latin typeface="Baskerville Old Fac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838200"/>
            <a:ext cx="6042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Baskerville Old Face" pitchFamily="18" charset="0"/>
              </a:rPr>
              <a:t>DWARFING  TECHNIQUES</a:t>
            </a:r>
            <a:endParaRPr lang="en-US" sz="36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609600" y="19812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66800" y="1981200"/>
            <a:ext cx="76266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The  plant is dwarfed by regular  pruning  of  the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Root and Shoot</a:t>
            </a:r>
          </a:p>
        </p:txBody>
      </p:sp>
      <p:pic>
        <p:nvPicPr>
          <p:cNvPr id="6" name="Picture 5" descr="Screenshot_2016-06-23-23-28-2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400" y="2590800"/>
            <a:ext cx="3505200" cy="3733800"/>
          </a:xfrm>
          <a:prstGeom prst="rect">
            <a:avLst/>
          </a:prstGeom>
        </p:spPr>
      </p:pic>
      <p:pic>
        <p:nvPicPr>
          <p:cNvPr id="7" name="Picture 6" descr="Screenshot_2016-06-24-18-08-36.png"/>
          <p:cNvPicPr>
            <a:picLocks noChangeAspect="1"/>
          </p:cNvPicPr>
          <p:nvPr/>
        </p:nvPicPr>
        <p:blipFill>
          <a:blip r:embed="rId3"/>
          <a:srcRect l="42500" t="15000" b="55000"/>
          <a:stretch>
            <a:fillRect/>
          </a:stretch>
        </p:blipFill>
        <p:spPr>
          <a:xfrm>
            <a:off x="762000" y="3200400"/>
            <a:ext cx="3886200" cy="3200400"/>
          </a:xfrm>
          <a:prstGeom prst="rect">
            <a:avLst/>
          </a:prstGeom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33400" y="7620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14400" y="685800"/>
            <a:ext cx="8018092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Root pruning is done in the cooler months 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(</a:t>
            </a:r>
            <a:r>
              <a:rPr lang="en-US" sz="2800" dirty="0" err="1" smtClean="0">
                <a:solidFill>
                  <a:schemeClr val="bg1"/>
                </a:solidFill>
              </a:rPr>
              <a:t>december-january</a:t>
            </a:r>
            <a:r>
              <a:rPr lang="en-US" sz="2800" dirty="0" smtClean="0">
                <a:solidFill>
                  <a:schemeClr val="bg1"/>
                </a:solidFill>
              </a:rPr>
              <a:t>)  once in a year or two</a:t>
            </a:r>
          </a:p>
          <a:p>
            <a:endParaRPr lang="en-US" sz="2800" dirty="0" smtClean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All the dead and decayed roots are removed from 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the  pots . This will encourage  new growth of roots</a:t>
            </a:r>
          </a:p>
          <a:p>
            <a:endParaRPr lang="en-US" sz="2800" dirty="0" smtClean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Further shoot pruning should be done regularly 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To keep the tree in proper size  and  shape  .</a:t>
            </a:r>
          </a:p>
          <a:p>
            <a:endParaRPr lang="en-US" sz="2800" dirty="0" smtClean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Shoot  pruning is done by  trunk cutting, branch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Pruning , and even the removal of apical buds</a:t>
            </a:r>
          </a:p>
        </p:txBody>
      </p:sp>
      <p:sp>
        <p:nvSpPr>
          <p:cNvPr id="4" name="Oval 3"/>
          <p:cNvSpPr/>
          <p:nvPr/>
        </p:nvSpPr>
        <p:spPr>
          <a:xfrm>
            <a:off x="533400" y="21336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533400" y="33528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33400" y="47244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914400"/>
            <a:ext cx="7939994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Shoot  pruning  is done in winter. But  the removal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of  apical buds, pinching  and tipping  can be  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done  throughout  the year</a:t>
            </a:r>
          </a:p>
          <a:p>
            <a:endParaRPr lang="en-US" sz="2800" dirty="0" smtClean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At times  dwarfing  is achieved through grafting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and  the  method of grafting  will  vary with the  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species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457200" y="9906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/>
        </p:nvSpPr>
        <p:spPr>
          <a:xfrm>
            <a:off x="533400" y="2743200"/>
            <a:ext cx="2286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1066800"/>
            <a:ext cx="54168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  <a:latin typeface="Baskerville Old Face" pitchFamily="18" charset="0"/>
              </a:rPr>
              <a:t>BONSAI   Styles</a:t>
            </a:r>
            <a:endParaRPr lang="en-US" sz="60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pic>
        <p:nvPicPr>
          <p:cNvPr id="3" name="Picture 2" descr="Screenshot_2016-06-16-19-53-54.png"/>
          <p:cNvPicPr>
            <a:picLocks noChangeAspect="1"/>
          </p:cNvPicPr>
          <p:nvPr/>
        </p:nvPicPr>
        <p:blipFill>
          <a:blip r:embed="rId2"/>
          <a:srcRect t="25000" b="23077"/>
          <a:stretch>
            <a:fillRect/>
          </a:stretch>
        </p:blipFill>
        <p:spPr>
          <a:xfrm>
            <a:off x="1600200" y="2438400"/>
            <a:ext cx="6324600" cy="4191000"/>
          </a:xfrm>
          <a:prstGeom prst="rect">
            <a:avLst/>
          </a:prstGeom>
        </p:spPr>
      </p:pic>
      <p:sp>
        <p:nvSpPr>
          <p:cNvPr id="4" name="Isosceles Triangle 3"/>
          <p:cNvSpPr/>
          <p:nvPr/>
        </p:nvSpPr>
        <p:spPr>
          <a:xfrm>
            <a:off x="457200" y="1371600"/>
            <a:ext cx="304800" cy="4572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24-18-15-2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381000"/>
            <a:ext cx="3048000" cy="4038600"/>
          </a:xfrm>
          <a:prstGeom prst="rect">
            <a:avLst/>
          </a:prstGeom>
        </p:spPr>
      </p:pic>
      <p:pic>
        <p:nvPicPr>
          <p:cNvPr id="3" name="Picture 2" descr="Screenshot_2016-06-24-18-15-47.png"/>
          <p:cNvPicPr>
            <a:picLocks noChangeAspect="1"/>
          </p:cNvPicPr>
          <p:nvPr/>
        </p:nvPicPr>
        <p:blipFill>
          <a:blip r:embed="rId3"/>
          <a:srcRect t="5000" b="5000"/>
          <a:stretch>
            <a:fillRect/>
          </a:stretch>
        </p:blipFill>
        <p:spPr>
          <a:xfrm>
            <a:off x="5486400" y="381000"/>
            <a:ext cx="3048000" cy="4114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57400" y="5257800"/>
            <a:ext cx="43524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Baskerville Old Face" pitchFamily="18" charset="0"/>
              </a:rPr>
              <a:t>Formal upright  bonsai</a:t>
            </a:r>
            <a:endParaRPr lang="en-US" sz="36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26-11-45-24.png"/>
          <p:cNvPicPr>
            <a:picLocks noChangeAspect="1"/>
          </p:cNvPicPr>
          <p:nvPr/>
        </p:nvPicPr>
        <p:blipFill>
          <a:blip r:embed="rId2"/>
          <a:srcRect t="20000" b="20000"/>
          <a:stretch>
            <a:fillRect/>
          </a:stretch>
        </p:blipFill>
        <p:spPr>
          <a:xfrm>
            <a:off x="304800" y="304800"/>
            <a:ext cx="3810000" cy="4114800"/>
          </a:xfrm>
          <a:prstGeom prst="rect">
            <a:avLst/>
          </a:prstGeom>
        </p:spPr>
      </p:pic>
      <p:pic>
        <p:nvPicPr>
          <p:cNvPr id="3" name="Picture 2" descr="Screenshot_2016-06-26-11-45-33.png"/>
          <p:cNvPicPr>
            <a:picLocks noChangeAspect="1"/>
          </p:cNvPicPr>
          <p:nvPr/>
        </p:nvPicPr>
        <p:blipFill>
          <a:blip r:embed="rId3"/>
          <a:srcRect t="17778" b="17778"/>
          <a:stretch>
            <a:fillRect/>
          </a:stretch>
        </p:blipFill>
        <p:spPr>
          <a:xfrm>
            <a:off x="4572000" y="304800"/>
            <a:ext cx="4114800" cy="4419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81200" y="5257800"/>
            <a:ext cx="45223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Baskerville Old Face" pitchFamily="18" charset="0"/>
              </a:rPr>
              <a:t>Informal upright bonsai</a:t>
            </a:r>
            <a:endParaRPr lang="en-US" sz="36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26-11-49-4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28600"/>
            <a:ext cx="3581400" cy="5029200"/>
          </a:xfrm>
          <a:prstGeom prst="rect">
            <a:avLst/>
          </a:prstGeom>
        </p:spPr>
      </p:pic>
      <p:pic>
        <p:nvPicPr>
          <p:cNvPr id="3" name="Picture 2" descr="Screenshot_2016-06-26-12-02-59.png"/>
          <p:cNvPicPr>
            <a:picLocks noChangeAspect="1"/>
          </p:cNvPicPr>
          <p:nvPr/>
        </p:nvPicPr>
        <p:blipFill>
          <a:blip r:embed="rId3"/>
          <a:srcRect t="14444" b="15556"/>
          <a:stretch>
            <a:fillRect/>
          </a:stretch>
        </p:blipFill>
        <p:spPr>
          <a:xfrm>
            <a:off x="4419600" y="228600"/>
            <a:ext cx="4114800" cy="4800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67000" y="5562600"/>
            <a:ext cx="29995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Baskerville Old Face" pitchFamily="18" charset="0"/>
              </a:rPr>
              <a:t>Cascade bonsai</a:t>
            </a:r>
            <a:endParaRPr lang="en-US" sz="36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shot_2016-06-24-18-11-55.png"/>
          <p:cNvPicPr>
            <a:picLocks noChangeAspect="1"/>
          </p:cNvPicPr>
          <p:nvPr/>
        </p:nvPicPr>
        <p:blipFill>
          <a:blip r:embed="rId2"/>
          <a:srcRect t="26667" b="28333"/>
          <a:stretch>
            <a:fillRect/>
          </a:stretch>
        </p:blipFill>
        <p:spPr>
          <a:xfrm>
            <a:off x="457200" y="381000"/>
            <a:ext cx="3810000" cy="3200400"/>
          </a:xfrm>
          <a:prstGeom prst="rect">
            <a:avLst/>
          </a:prstGeom>
        </p:spPr>
      </p:pic>
      <p:pic>
        <p:nvPicPr>
          <p:cNvPr id="4" name="Picture 3" descr="Screenshot_2016-06-29-12-27-24.png"/>
          <p:cNvPicPr>
            <a:picLocks noChangeAspect="1"/>
          </p:cNvPicPr>
          <p:nvPr/>
        </p:nvPicPr>
        <p:blipFill>
          <a:blip r:embed="rId3"/>
          <a:srcRect t="30000" b="31111"/>
          <a:stretch>
            <a:fillRect/>
          </a:stretch>
        </p:blipFill>
        <p:spPr>
          <a:xfrm>
            <a:off x="4419600" y="457200"/>
            <a:ext cx="4419600" cy="3124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62200" y="4572000"/>
            <a:ext cx="40414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Baskerville Old Face" pitchFamily="18" charset="0"/>
              </a:rPr>
              <a:t>Semi cascade  bonsai</a:t>
            </a:r>
            <a:endParaRPr lang="en-US" sz="36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26-11-46-44.png"/>
          <p:cNvPicPr>
            <a:picLocks noChangeAspect="1"/>
          </p:cNvPicPr>
          <p:nvPr/>
        </p:nvPicPr>
        <p:blipFill>
          <a:blip r:embed="rId2"/>
          <a:srcRect t="21111" b="20000"/>
          <a:stretch>
            <a:fillRect/>
          </a:stretch>
        </p:blipFill>
        <p:spPr>
          <a:xfrm>
            <a:off x="457200" y="304800"/>
            <a:ext cx="4114800" cy="4038600"/>
          </a:xfrm>
          <a:prstGeom prst="rect">
            <a:avLst/>
          </a:prstGeom>
        </p:spPr>
      </p:pic>
      <p:pic>
        <p:nvPicPr>
          <p:cNvPr id="3" name="Picture 2" descr="Screenshot_2016-06-26-11-57-56-1.png"/>
          <p:cNvPicPr>
            <a:picLocks noChangeAspect="1"/>
          </p:cNvPicPr>
          <p:nvPr/>
        </p:nvPicPr>
        <p:blipFill>
          <a:blip r:embed="rId3"/>
          <a:srcRect l="3132" t="2610" r="6680" b="33442"/>
          <a:stretch>
            <a:fillRect/>
          </a:stretch>
        </p:blipFill>
        <p:spPr>
          <a:xfrm>
            <a:off x="4648200" y="457200"/>
            <a:ext cx="4114800" cy="3733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71800" y="5029200"/>
            <a:ext cx="30572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Baskerville Old Face" pitchFamily="18" charset="0"/>
              </a:rPr>
              <a:t>Slanting  bonsai</a:t>
            </a:r>
            <a:endParaRPr lang="en-US" sz="36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26-11-58-32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457200"/>
            <a:ext cx="4876800" cy="5867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67400" y="1676400"/>
            <a:ext cx="22829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Baskerville Old Face" pitchFamily="18" charset="0"/>
              </a:rPr>
              <a:t>Windswept</a:t>
            </a:r>
            <a:endParaRPr lang="en-US" sz="36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29400" y="2667000"/>
            <a:ext cx="13740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Baskerville Old Face" pitchFamily="18" charset="0"/>
              </a:rPr>
              <a:t>bonsai</a:t>
            </a:r>
            <a:endParaRPr lang="en-US" sz="36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26-11-59-20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457200"/>
            <a:ext cx="4876800" cy="6019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19800" y="2286000"/>
            <a:ext cx="22778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Raft  bonsai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29-12-28-42.png"/>
          <p:cNvPicPr>
            <a:picLocks noChangeAspect="1"/>
          </p:cNvPicPr>
          <p:nvPr/>
        </p:nvPicPr>
        <p:blipFill>
          <a:blip r:embed="rId2"/>
          <a:srcRect l="7407" t="26667" r="9260" b="26667"/>
          <a:stretch>
            <a:fillRect/>
          </a:stretch>
        </p:blipFill>
        <p:spPr>
          <a:xfrm>
            <a:off x="381000" y="381000"/>
            <a:ext cx="3200400" cy="3048000"/>
          </a:xfrm>
          <a:prstGeom prst="rect">
            <a:avLst/>
          </a:prstGeom>
        </p:spPr>
      </p:pic>
      <p:pic>
        <p:nvPicPr>
          <p:cNvPr id="3" name="Picture 2" descr="Screenshot_2016-06-29-12-28-46.png"/>
          <p:cNvPicPr>
            <a:picLocks noChangeAspect="1"/>
          </p:cNvPicPr>
          <p:nvPr/>
        </p:nvPicPr>
        <p:blipFill>
          <a:blip r:embed="rId3"/>
          <a:srcRect l="7407" t="27778" r="20371" b="27778"/>
          <a:stretch>
            <a:fillRect/>
          </a:stretch>
        </p:blipFill>
        <p:spPr>
          <a:xfrm>
            <a:off x="609600" y="3505200"/>
            <a:ext cx="2971800" cy="3048000"/>
          </a:xfrm>
          <a:prstGeom prst="rect">
            <a:avLst/>
          </a:prstGeom>
        </p:spPr>
      </p:pic>
      <p:pic>
        <p:nvPicPr>
          <p:cNvPr id="4" name="Picture 3" descr="Screenshot_2016-06-29-12-28-33.png"/>
          <p:cNvPicPr>
            <a:picLocks noChangeAspect="1"/>
          </p:cNvPicPr>
          <p:nvPr/>
        </p:nvPicPr>
        <p:blipFill>
          <a:blip r:embed="rId4"/>
          <a:srcRect l="5556" t="27778" r="16667" b="27778"/>
          <a:stretch>
            <a:fillRect/>
          </a:stretch>
        </p:blipFill>
        <p:spPr>
          <a:xfrm>
            <a:off x="4343400" y="381000"/>
            <a:ext cx="3200400" cy="304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38600" y="4648200"/>
            <a:ext cx="27911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Baskerville Old Face" pitchFamily="18" charset="0"/>
              </a:rPr>
              <a:t>Mama  </a:t>
            </a:r>
            <a:r>
              <a:rPr lang="en-US" sz="3600" dirty="0" smtClean="0">
                <a:solidFill>
                  <a:schemeClr val="bg1"/>
                </a:solidFill>
                <a:latin typeface="Baskerville Old Face" pitchFamily="18" charset="0"/>
              </a:rPr>
              <a:t>bonsai</a:t>
            </a:r>
            <a:endParaRPr lang="en-US" sz="36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17-20-21-13.png"/>
          <p:cNvPicPr>
            <a:picLocks noChangeAspect="1"/>
          </p:cNvPicPr>
          <p:nvPr/>
        </p:nvPicPr>
        <p:blipFill>
          <a:blip r:embed="rId2"/>
          <a:srcRect t="23333" b="23333"/>
          <a:stretch>
            <a:fillRect/>
          </a:stretch>
        </p:blipFill>
        <p:spPr>
          <a:xfrm>
            <a:off x="1752600" y="2286000"/>
            <a:ext cx="6172200" cy="42672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/>
          <p:cNvSpPr txBox="1"/>
          <p:nvPr/>
        </p:nvSpPr>
        <p:spPr>
          <a:xfrm>
            <a:off x="0" y="457200"/>
            <a:ext cx="745749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chemeClr val="bg1"/>
                </a:solidFill>
                <a:latin typeface="Chiller" pitchFamily="82" charset="0"/>
              </a:rPr>
              <a:t>             </a:t>
            </a:r>
            <a:r>
              <a:rPr lang="en-US" sz="72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BONSAI</a:t>
            </a:r>
            <a:endParaRPr lang="en-US" sz="8000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400" y="685800"/>
            <a:ext cx="27542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>
                <a:solidFill>
                  <a:schemeClr val="bg1"/>
                </a:solidFill>
                <a:latin typeface="Baskerville Old Face" pitchFamily="18" charset="0"/>
              </a:rPr>
              <a:t>Watering</a:t>
            </a:r>
            <a:endParaRPr lang="en-US" sz="54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>
            <a:off x="381000" y="1143000"/>
            <a:ext cx="304800" cy="381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4-Point Star 2"/>
          <p:cNvSpPr/>
          <p:nvPr/>
        </p:nvSpPr>
        <p:spPr>
          <a:xfrm>
            <a:off x="533400" y="609600"/>
            <a:ext cx="609600" cy="6858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latin typeface="Bookman Old Styl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5400" y="762000"/>
            <a:ext cx="663675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Watering  depends upon 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  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   - The size of the pot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   - The  nature of the  container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   - pot  mixture</a:t>
            </a:r>
          </a:p>
          <a:p>
            <a:endParaRPr lang="en-US" sz="32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5" name="Flowchart: Connector 4"/>
          <p:cNvSpPr/>
          <p:nvPr/>
        </p:nvSpPr>
        <p:spPr>
          <a:xfrm>
            <a:off x="609600" y="3581400"/>
            <a:ext cx="304800" cy="3048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43000" y="3810000"/>
            <a:ext cx="69654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Regular  and  judicious watering  is required</a:t>
            </a:r>
          </a:p>
          <a:p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7" name="Flowchart: Connector 6"/>
          <p:cNvSpPr/>
          <p:nvPr/>
        </p:nvSpPr>
        <p:spPr>
          <a:xfrm>
            <a:off x="609600" y="5181600"/>
            <a:ext cx="304800" cy="3048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219200" y="5410200"/>
            <a:ext cx="75664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ookman Old Style" pitchFamily="18" charset="0"/>
              </a:rPr>
              <a:t>Overwatering and </a:t>
            </a:r>
            <a:r>
              <a:rPr lang="en-US" sz="2800" dirty="0" err="1" smtClean="0">
                <a:solidFill>
                  <a:schemeClr val="bg1"/>
                </a:solidFill>
                <a:latin typeface="Bookman Old Style" pitchFamily="18" charset="0"/>
              </a:rPr>
              <a:t>waterlogging</a:t>
            </a:r>
            <a:r>
              <a:rPr lang="en-US" sz="2800" dirty="0" smtClean="0">
                <a:solidFill>
                  <a:schemeClr val="bg1"/>
                </a:solidFill>
                <a:latin typeface="Bookman Old Style" pitchFamily="18" charset="0"/>
              </a:rPr>
              <a:t>  should be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ookman Old Style" pitchFamily="18" charset="0"/>
              </a:rPr>
              <a:t>avoided</a:t>
            </a:r>
            <a:endParaRPr lang="en-US" sz="2800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990600"/>
            <a:ext cx="73565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  <a:latin typeface="Baskerville Old Face" pitchFamily="18" charset="0"/>
              </a:rPr>
              <a:t>Tools  used  in  making</a:t>
            </a:r>
            <a:endParaRPr lang="en-US" sz="60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24400" y="2133600"/>
            <a:ext cx="3276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  <a:latin typeface="Baskerville Old Face" pitchFamily="18" charset="0"/>
              </a:rPr>
              <a:t>BONSAI</a:t>
            </a:r>
            <a:endParaRPr lang="en-US" sz="60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pic>
        <p:nvPicPr>
          <p:cNvPr id="4" name="Picture 3" descr="Screenshot_2016-06-17-20-18-44.png"/>
          <p:cNvPicPr>
            <a:picLocks noChangeAspect="1"/>
          </p:cNvPicPr>
          <p:nvPr/>
        </p:nvPicPr>
        <p:blipFill>
          <a:blip r:embed="rId2"/>
          <a:srcRect t="25000" b="25000"/>
          <a:stretch>
            <a:fillRect/>
          </a:stretch>
        </p:blipFill>
        <p:spPr>
          <a:xfrm>
            <a:off x="304800" y="2590800"/>
            <a:ext cx="4495800" cy="3962400"/>
          </a:xfrm>
          <a:prstGeom prst="rect">
            <a:avLst/>
          </a:prstGeom>
        </p:spPr>
      </p:pic>
      <p:sp>
        <p:nvSpPr>
          <p:cNvPr id="5" name="Isosceles Triangle 4"/>
          <p:cNvSpPr/>
          <p:nvPr/>
        </p:nvSpPr>
        <p:spPr>
          <a:xfrm>
            <a:off x="457200" y="1371600"/>
            <a:ext cx="304800" cy="381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17-20-15-40.png"/>
          <p:cNvPicPr>
            <a:picLocks noChangeAspect="1"/>
          </p:cNvPicPr>
          <p:nvPr/>
        </p:nvPicPr>
        <p:blipFill>
          <a:blip r:embed="rId2"/>
          <a:srcRect t="23334" b="23333"/>
          <a:stretch>
            <a:fillRect/>
          </a:stretch>
        </p:blipFill>
        <p:spPr>
          <a:xfrm>
            <a:off x="304800" y="381000"/>
            <a:ext cx="4419600" cy="5791200"/>
          </a:xfrm>
          <a:prstGeom prst="rect">
            <a:avLst/>
          </a:prstGeom>
        </p:spPr>
      </p:pic>
      <p:pic>
        <p:nvPicPr>
          <p:cNvPr id="3" name="Picture 2" descr="Screenshot_2016-06-27-10-55-08.png"/>
          <p:cNvPicPr>
            <a:picLocks noChangeAspect="1"/>
          </p:cNvPicPr>
          <p:nvPr/>
        </p:nvPicPr>
        <p:blipFill>
          <a:blip r:embed="rId3"/>
          <a:srcRect l="7407" t="33333" r="9259" b="35555"/>
          <a:stretch>
            <a:fillRect/>
          </a:stretch>
        </p:blipFill>
        <p:spPr>
          <a:xfrm>
            <a:off x="5029200" y="4419600"/>
            <a:ext cx="3429000" cy="2133600"/>
          </a:xfrm>
          <a:prstGeom prst="rect">
            <a:avLst/>
          </a:prstGeom>
        </p:spPr>
      </p:pic>
      <p:pic>
        <p:nvPicPr>
          <p:cNvPr id="4" name="Picture 3" descr="Screenshot_2016-06-27-10-54-56.png"/>
          <p:cNvPicPr>
            <a:picLocks noChangeAspect="1"/>
          </p:cNvPicPr>
          <p:nvPr/>
        </p:nvPicPr>
        <p:blipFill>
          <a:blip r:embed="rId4"/>
          <a:srcRect l="7407" t="35555" r="11111"/>
          <a:stretch>
            <a:fillRect/>
          </a:stretch>
        </p:blipFill>
        <p:spPr>
          <a:xfrm>
            <a:off x="5029200" y="0"/>
            <a:ext cx="3352800" cy="4419600"/>
          </a:xfrm>
          <a:prstGeom prst="rect">
            <a:avLst/>
          </a:prstGeom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23-23-22-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600200"/>
            <a:ext cx="7010400" cy="5029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657600" y="685800"/>
            <a:ext cx="12025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>
                <a:solidFill>
                  <a:schemeClr val="bg1"/>
                </a:solidFill>
                <a:latin typeface="Baskerville Old Face" pitchFamily="18" charset="0"/>
              </a:rPr>
              <a:t>and</a:t>
            </a:r>
            <a:endParaRPr lang="en-US" sz="54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533400"/>
            <a:ext cx="28664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err="1" smtClean="0">
                <a:solidFill>
                  <a:schemeClr val="bg1"/>
                </a:solidFill>
                <a:latin typeface="Baskerville Old Face" pitchFamily="18" charset="0"/>
              </a:rPr>
              <a:t>Manuring</a:t>
            </a:r>
            <a:endParaRPr lang="en-US" sz="54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81600" y="609600"/>
            <a:ext cx="28905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>
                <a:solidFill>
                  <a:schemeClr val="bg1"/>
                </a:solidFill>
                <a:latin typeface="Baskerville Old Face" pitchFamily="18" charset="0"/>
              </a:rPr>
              <a:t>Fertilizing</a:t>
            </a:r>
            <a:endParaRPr lang="en-US" sz="54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13" name="Isosceles Triangle 12"/>
          <p:cNvSpPr/>
          <p:nvPr/>
        </p:nvSpPr>
        <p:spPr>
          <a:xfrm>
            <a:off x="228600" y="914400"/>
            <a:ext cx="381000" cy="4572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Connector 1"/>
          <p:cNvSpPr/>
          <p:nvPr/>
        </p:nvSpPr>
        <p:spPr>
          <a:xfrm>
            <a:off x="381000" y="457200"/>
            <a:ext cx="304800" cy="3048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90600" y="609600"/>
            <a:ext cx="813395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The objective of fertilizing  is not to 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make  the bonsai grow, but to maintain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them in good health</a:t>
            </a:r>
            <a:endParaRPr lang="en-US" sz="32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4" name="Flowchart: Connector 3"/>
          <p:cNvSpPr/>
          <p:nvPr/>
        </p:nvSpPr>
        <p:spPr>
          <a:xfrm>
            <a:off x="914400" y="2895600"/>
            <a:ext cx="228600" cy="3048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371600" y="3048000"/>
            <a:ext cx="749115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Mixture of NPK  or  liquid manure 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Prepared  with oil cake (</a:t>
            </a:r>
            <a:r>
              <a:rPr lang="en-US" sz="2400" dirty="0" err="1" smtClean="0">
                <a:solidFill>
                  <a:schemeClr val="bg1"/>
                </a:solidFill>
                <a:latin typeface="Bookman Old Style" pitchFamily="18" charset="0"/>
              </a:rPr>
              <a:t>neem</a:t>
            </a:r>
            <a:r>
              <a:rPr lang="en-US" sz="2400" dirty="0" smtClean="0">
                <a:solidFill>
                  <a:schemeClr val="bg1"/>
                </a:solidFill>
                <a:latin typeface="Bookman Old Style" pitchFamily="18" charset="0"/>
              </a:rPr>
              <a:t> /mustard)</a:t>
            </a:r>
          </a:p>
          <a:p>
            <a:r>
              <a:rPr lang="en-US" sz="3200" dirty="0" smtClean="0">
                <a:solidFill>
                  <a:schemeClr val="bg1"/>
                </a:solidFill>
                <a:latin typeface="Bookman Old Style" pitchFamily="18" charset="0"/>
              </a:rPr>
              <a:t>may be applied</a:t>
            </a:r>
            <a:endParaRPr lang="en-US" sz="32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7" name="Flowchart: Connector 6"/>
          <p:cNvSpPr/>
          <p:nvPr/>
        </p:nvSpPr>
        <p:spPr>
          <a:xfrm>
            <a:off x="609600" y="4876800"/>
            <a:ext cx="2286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143000" y="4876800"/>
            <a:ext cx="781015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ookman Old Style" pitchFamily="18" charset="0"/>
              </a:rPr>
              <a:t>Bone meal  and superphosphate is good for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ookman Old Style" pitchFamily="18" charset="0"/>
              </a:rPr>
              <a:t>Flowering</a:t>
            </a:r>
          </a:p>
          <a:p>
            <a:endParaRPr lang="en-US" sz="28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9" name="Flowchart: Connector 8"/>
          <p:cNvSpPr/>
          <p:nvPr/>
        </p:nvSpPr>
        <p:spPr>
          <a:xfrm>
            <a:off x="609600" y="5791200"/>
            <a:ext cx="228600" cy="3048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219200" y="6019800"/>
            <a:ext cx="59907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ookman Old Style" pitchFamily="18" charset="0"/>
              </a:rPr>
              <a:t>Little potash is useful for fruiting</a:t>
            </a:r>
            <a:endParaRPr lang="en-US" sz="2800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1295400"/>
            <a:ext cx="46730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  <a:latin typeface="Baskerville Old Face" pitchFamily="18" charset="0"/>
              </a:rPr>
              <a:t>General   Care</a:t>
            </a:r>
            <a:endParaRPr lang="en-US" sz="60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pic>
        <p:nvPicPr>
          <p:cNvPr id="3" name="Picture 2" descr="Screenshot_2016-06-23-23-34-24.png"/>
          <p:cNvPicPr>
            <a:picLocks noChangeAspect="1"/>
          </p:cNvPicPr>
          <p:nvPr/>
        </p:nvPicPr>
        <p:blipFill>
          <a:blip r:embed="rId2"/>
          <a:srcRect t="28333" b="28333"/>
          <a:stretch>
            <a:fillRect/>
          </a:stretch>
        </p:blipFill>
        <p:spPr>
          <a:xfrm>
            <a:off x="2286000" y="2590800"/>
            <a:ext cx="4572000" cy="3276600"/>
          </a:xfrm>
          <a:prstGeom prst="rect">
            <a:avLst/>
          </a:prstGeom>
        </p:spPr>
      </p:pic>
      <p:sp>
        <p:nvSpPr>
          <p:cNvPr id="4" name="Isosceles Triangle 3"/>
          <p:cNvSpPr/>
          <p:nvPr/>
        </p:nvSpPr>
        <p:spPr>
          <a:xfrm>
            <a:off x="381000" y="1600200"/>
            <a:ext cx="304800" cy="381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p Ribbon 1"/>
          <p:cNvSpPr/>
          <p:nvPr/>
        </p:nvSpPr>
        <p:spPr>
          <a:xfrm>
            <a:off x="457200" y="457200"/>
            <a:ext cx="609600" cy="304800"/>
          </a:xfrm>
          <a:prstGeom prst="ribbon2">
            <a:avLst/>
          </a:prstGeom>
          <a:solidFill>
            <a:schemeClr val="accent1">
              <a:alpha val="9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19200" y="533400"/>
            <a:ext cx="7470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ookman Old Style" pitchFamily="18" charset="0"/>
              </a:rPr>
              <a:t>The  soil in the pot should be hoed lightly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ookman Old Style" pitchFamily="18" charset="0"/>
              </a:rPr>
              <a:t>When it becomes hard</a:t>
            </a:r>
            <a:endParaRPr lang="en-US" sz="28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4" name="Up Ribbon 3"/>
          <p:cNvSpPr/>
          <p:nvPr/>
        </p:nvSpPr>
        <p:spPr>
          <a:xfrm>
            <a:off x="533400" y="1828800"/>
            <a:ext cx="609600" cy="30480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295400" y="1828800"/>
            <a:ext cx="736932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Bookman Old Style" pitchFamily="18" charset="0"/>
              </a:rPr>
              <a:t>Frequent weeding, control of diseases, </a:t>
            </a:r>
          </a:p>
          <a:p>
            <a:r>
              <a:rPr lang="en-US" sz="2800" dirty="0" smtClean="0">
                <a:latin typeface="Bookman Old Style" pitchFamily="18" charset="0"/>
              </a:rPr>
              <a:t>And insect pest by pesticides, pinching , </a:t>
            </a:r>
          </a:p>
          <a:p>
            <a:r>
              <a:rPr lang="en-US" sz="2800" dirty="0" smtClean="0">
                <a:latin typeface="Bookman Old Style" pitchFamily="18" charset="0"/>
              </a:rPr>
              <a:t>And pruning</a:t>
            </a:r>
            <a:endParaRPr lang="en-US" sz="2800" dirty="0">
              <a:latin typeface="Bookman Old Style" pitchFamily="18" charset="0"/>
            </a:endParaRPr>
          </a:p>
        </p:txBody>
      </p:sp>
      <p:sp>
        <p:nvSpPr>
          <p:cNvPr id="6" name="Up Ribbon 5"/>
          <p:cNvSpPr/>
          <p:nvPr/>
        </p:nvSpPr>
        <p:spPr>
          <a:xfrm>
            <a:off x="533400" y="3352800"/>
            <a:ext cx="609600" cy="30480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371600" y="3429000"/>
            <a:ext cx="30075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ookman Old Style" pitchFamily="18" charset="0"/>
              </a:rPr>
              <a:t>Water  regularly</a:t>
            </a:r>
            <a:endParaRPr lang="en-US" sz="28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8" name="Up Ribbon 7"/>
          <p:cNvSpPr/>
          <p:nvPr/>
        </p:nvSpPr>
        <p:spPr>
          <a:xfrm>
            <a:off x="609600" y="4191000"/>
            <a:ext cx="609600" cy="38100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447800" y="4267200"/>
            <a:ext cx="3486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Bookman Old Style" pitchFamily="18" charset="0"/>
              </a:rPr>
              <a:t>Balanced nutrition</a:t>
            </a:r>
            <a:endParaRPr lang="en-US" sz="2800" dirty="0">
              <a:latin typeface="Bookman Old Style" pitchFamily="18" charset="0"/>
            </a:endParaRPr>
          </a:p>
        </p:txBody>
      </p:sp>
      <p:sp>
        <p:nvSpPr>
          <p:cNvPr id="10" name="Up Ribbon 9"/>
          <p:cNvSpPr/>
          <p:nvPr/>
        </p:nvSpPr>
        <p:spPr>
          <a:xfrm>
            <a:off x="685800" y="5334000"/>
            <a:ext cx="609600" cy="30480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524000" y="5334000"/>
            <a:ext cx="49792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ookman Old Style" pitchFamily="18" charset="0"/>
              </a:rPr>
              <a:t>Provide  adequate  sunlight</a:t>
            </a:r>
            <a:endParaRPr lang="en-US" sz="2800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p Ribbon 1"/>
          <p:cNvSpPr/>
          <p:nvPr/>
        </p:nvSpPr>
        <p:spPr>
          <a:xfrm>
            <a:off x="533400" y="762000"/>
            <a:ext cx="609600" cy="30480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95400" y="685800"/>
            <a:ext cx="746390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Bookman Old Style" pitchFamily="18" charset="0"/>
              </a:rPr>
              <a:t>Proper  potting  and repotting  at  proper </a:t>
            </a:r>
          </a:p>
          <a:p>
            <a:r>
              <a:rPr lang="en-US" sz="2800" dirty="0" smtClean="0">
                <a:latin typeface="Bookman Old Style" pitchFamily="18" charset="0"/>
              </a:rPr>
              <a:t>time</a:t>
            </a:r>
            <a:endParaRPr lang="en-US" sz="2800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914400"/>
            <a:ext cx="540244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  <a:latin typeface="Baskerville Old Face" pitchFamily="18" charset="0"/>
              </a:rPr>
              <a:t>BONSAI   and   </a:t>
            </a:r>
            <a:endParaRPr lang="en-US" sz="60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00200" y="2133600"/>
            <a:ext cx="50658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  <a:latin typeface="Baskerville Old Face" pitchFamily="18" charset="0"/>
              </a:rPr>
              <a:t>Its   Importance</a:t>
            </a:r>
            <a:endParaRPr lang="en-US" sz="60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pic>
        <p:nvPicPr>
          <p:cNvPr id="4" name="Picture 3" descr="Screenshot_2016-06-23-23-21-36.png"/>
          <p:cNvPicPr>
            <a:picLocks noChangeAspect="1"/>
          </p:cNvPicPr>
          <p:nvPr/>
        </p:nvPicPr>
        <p:blipFill>
          <a:blip r:embed="rId2"/>
          <a:srcRect t="21667" b="21667"/>
          <a:stretch>
            <a:fillRect/>
          </a:stretch>
        </p:blipFill>
        <p:spPr>
          <a:xfrm>
            <a:off x="4419600" y="3810000"/>
            <a:ext cx="3352800" cy="25146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evel 1"/>
          <p:cNvSpPr/>
          <p:nvPr/>
        </p:nvSpPr>
        <p:spPr>
          <a:xfrm>
            <a:off x="533400" y="609600"/>
            <a:ext cx="381000" cy="38100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143000" y="685800"/>
            <a:ext cx="744626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Undoubtedly  bonsai is ideal for small modern flats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as it require a minimum space </a:t>
            </a:r>
            <a:endParaRPr lang="en-US" sz="28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533400" y="1828800"/>
            <a:ext cx="381000" cy="38100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43000" y="1905000"/>
            <a:ext cx="29129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It  is a good hobby </a:t>
            </a:r>
            <a:endParaRPr lang="en-US" sz="28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7" name="Bevel 6"/>
          <p:cNvSpPr/>
          <p:nvPr/>
        </p:nvSpPr>
        <p:spPr>
          <a:xfrm>
            <a:off x="609600" y="2895600"/>
            <a:ext cx="45719" cy="22860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Bevel 7"/>
          <p:cNvSpPr/>
          <p:nvPr/>
        </p:nvSpPr>
        <p:spPr>
          <a:xfrm>
            <a:off x="609600" y="2819400"/>
            <a:ext cx="45719" cy="22860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Bevel 9"/>
          <p:cNvSpPr/>
          <p:nvPr/>
        </p:nvSpPr>
        <p:spPr>
          <a:xfrm>
            <a:off x="457200" y="2819400"/>
            <a:ext cx="381000" cy="38100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219200" y="2895600"/>
            <a:ext cx="71994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The materials used are cheap and do not require 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any elaborate facilities</a:t>
            </a:r>
            <a:endParaRPr lang="en-US" sz="28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12" name="Bevel 11"/>
          <p:cNvSpPr/>
          <p:nvPr/>
        </p:nvSpPr>
        <p:spPr>
          <a:xfrm>
            <a:off x="457200" y="4038600"/>
            <a:ext cx="381000" cy="38100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66800" y="4038600"/>
            <a:ext cx="798648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The price may vary according to the variety ,age ,health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and beauty of the plant</a:t>
            </a:r>
            <a:endParaRPr lang="en-US" sz="28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14" name="Bevel 13"/>
          <p:cNvSpPr/>
          <p:nvPr/>
        </p:nvSpPr>
        <p:spPr>
          <a:xfrm>
            <a:off x="457200" y="5334000"/>
            <a:ext cx="381000" cy="38100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1066800" y="5334000"/>
            <a:ext cx="66095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They  are considered a source of fantasy and 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imagination</a:t>
            </a:r>
            <a:endParaRPr lang="en-US" sz="28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evel 1"/>
          <p:cNvSpPr/>
          <p:nvPr/>
        </p:nvSpPr>
        <p:spPr>
          <a:xfrm>
            <a:off x="457200" y="685800"/>
            <a:ext cx="381000" cy="38100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66800" y="762000"/>
            <a:ext cx="50866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Baskerville Old Face" pitchFamily="18" charset="0"/>
              </a:rPr>
              <a:t>They are the living piece of history</a:t>
            </a:r>
            <a:endParaRPr lang="en-US" sz="2800" dirty="0">
              <a:solidFill>
                <a:schemeClr val="accent6">
                  <a:lumMod val="20000"/>
                  <a:lumOff val="8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533400" y="1752600"/>
            <a:ext cx="381000" cy="38100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66800" y="1752600"/>
            <a:ext cx="799930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The Delhi administration is the first in India to provide</a:t>
            </a:r>
          </a:p>
          <a:p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annual bonsai award for the best exhibit during the </a:t>
            </a:r>
          </a:p>
          <a:p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flower show held by it </a:t>
            </a:r>
            <a:endParaRPr lang="en-US" sz="2800" dirty="0">
              <a:solidFill>
                <a:schemeClr val="accent6">
                  <a:lumMod val="5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7" name="Bevel 6"/>
          <p:cNvSpPr/>
          <p:nvPr/>
        </p:nvSpPr>
        <p:spPr>
          <a:xfrm>
            <a:off x="1524000" y="3886200"/>
            <a:ext cx="381000" cy="38100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33600" y="3962400"/>
            <a:ext cx="691086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Baskerville Old Face" pitchFamily="18" charset="0"/>
              </a:rPr>
              <a:t>‘</a:t>
            </a:r>
            <a:r>
              <a:rPr lang="en-US" sz="2800" dirty="0" smtClean="0">
                <a:solidFill>
                  <a:srgbClr val="FF0000"/>
                </a:solidFill>
                <a:latin typeface="Baskerville Old Face" pitchFamily="18" charset="0"/>
              </a:rPr>
              <a:t>small is beautiful’ these days  and if one cannot</a:t>
            </a:r>
          </a:p>
          <a:p>
            <a:r>
              <a:rPr lang="en-US" sz="2800" dirty="0" smtClean="0">
                <a:solidFill>
                  <a:srgbClr val="FF0000"/>
                </a:solidFill>
                <a:latin typeface="Baskerville Old Face" pitchFamily="18" charset="0"/>
              </a:rPr>
              <a:t>bring the vast outdoors  into the house  , </a:t>
            </a:r>
          </a:p>
          <a:p>
            <a:r>
              <a:rPr lang="en-US" sz="2800" dirty="0" smtClean="0">
                <a:solidFill>
                  <a:srgbClr val="FF0000"/>
                </a:solidFill>
                <a:latin typeface="Baskerville Old Face" pitchFamily="18" charset="0"/>
              </a:rPr>
              <a:t>A  touch of green can be added  in a room  or</a:t>
            </a:r>
          </a:p>
          <a:p>
            <a:r>
              <a:rPr lang="en-US" sz="2800" dirty="0" smtClean="0">
                <a:solidFill>
                  <a:srgbClr val="FF0000"/>
                </a:solidFill>
                <a:latin typeface="Baskerville Old Face" pitchFamily="18" charset="0"/>
              </a:rPr>
              <a:t>a  balcony by keeping  a bonsai</a:t>
            </a:r>
          </a:p>
          <a:p>
            <a:endParaRPr lang="en-US" sz="28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16-20-01-17.png"/>
          <p:cNvPicPr>
            <a:picLocks noChangeAspect="1"/>
          </p:cNvPicPr>
          <p:nvPr/>
        </p:nvPicPr>
        <p:blipFill>
          <a:blip r:embed="rId2"/>
          <a:srcRect t="23333" b="23333"/>
          <a:stretch>
            <a:fillRect/>
          </a:stretch>
        </p:blipFill>
        <p:spPr>
          <a:xfrm>
            <a:off x="533400" y="381000"/>
            <a:ext cx="4038600" cy="3657600"/>
          </a:xfrm>
          <a:prstGeom prst="rect">
            <a:avLst/>
          </a:prstGeom>
        </p:spPr>
      </p:pic>
      <p:pic>
        <p:nvPicPr>
          <p:cNvPr id="3" name="Picture 2" descr="Screenshot_2016-06-16-20-02-31.png"/>
          <p:cNvPicPr>
            <a:picLocks noChangeAspect="1"/>
          </p:cNvPicPr>
          <p:nvPr/>
        </p:nvPicPr>
        <p:blipFill>
          <a:blip r:embed="rId3"/>
          <a:srcRect t="28333" b="28333"/>
          <a:stretch>
            <a:fillRect/>
          </a:stretch>
        </p:blipFill>
        <p:spPr>
          <a:xfrm>
            <a:off x="4267200" y="3360134"/>
            <a:ext cx="4460631" cy="3116866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shot_2016-06-16-19-54-13.png"/>
          <p:cNvPicPr>
            <a:picLocks noChangeAspect="1"/>
          </p:cNvPicPr>
          <p:nvPr/>
        </p:nvPicPr>
        <p:blipFill>
          <a:blip r:embed="rId2"/>
          <a:srcRect t="5000" b="5000"/>
          <a:stretch>
            <a:fillRect/>
          </a:stretch>
        </p:blipFill>
        <p:spPr>
          <a:xfrm>
            <a:off x="457200" y="381000"/>
            <a:ext cx="4572000" cy="6019800"/>
          </a:xfrm>
          <a:prstGeom prst="rect">
            <a:avLst/>
          </a:prstGeom>
        </p:spPr>
      </p:pic>
      <p:pic>
        <p:nvPicPr>
          <p:cNvPr id="5" name="Picture 4" descr="Screenshot_2016-06-24-18-11-55.png"/>
          <p:cNvPicPr>
            <a:picLocks noChangeAspect="1"/>
          </p:cNvPicPr>
          <p:nvPr/>
        </p:nvPicPr>
        <p:blipFill>
          <a:blip r:embed="rId3"/>
          <a:srcRect t="26667" b="26667"/>
          <a:stretch>
            <a:fillRect/>
          </a:stretch>
        </p:blipFill>
        <p:spPr>
          <a:xfrm>
            <a:off x="5257800" y="1524000"/>
            <a:ext cx="3505200" cy="32766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7400" y="990600"/>
            <a:ext cx="461376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  <a:latin typeface="Baskerville Old Face" pitchFamily="18" charset="0"/>
              </a:rPr>
              <a:t>REFERENCE</a:t>
            </a:r>
            <a:endParaRPr lang="en-US" sz="60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3" name="5-Point Star 2"/>
          <p:cNvSpPr/>
          <p:nvPr/>
        </p:nvSpPr>
        <p:spPr>
          <a:xfrm>
            <a:off x="609600" y="2438400"/>
            <a:ext cx="4572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371600" y="2590800"/>
            <a:ext cx="772596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Vishnu </a:t>
            </a:r>
            <a:r>
              <a:rPr lang="en-US" sz="2800" dirty="0" err="1" smtClean="0">
                <a:solidFill>
                  <a:schemeClr val="bg1"/>
                </a:solidFill>
              </a:rPr>
              <a:t>swarup</a:t>
            </a:r>
            <a:r>
              <a:rPr lang="en-US" sz="2800" dirty="0" smtClean="0">
                <a:solidFill>
                  <a:schemeClr val="bg1"/>
                </a:solidFill>
              </a:rPr>
              <a:t> , 1997 ,</a:t>
            </a:r>
            <a:r>
              <a:rPr lang="en-US" sz="2800" u="sng" dirty="0" smtClean="0">
                <a:solidFill>
                  <a:schemeClr val="bg1"/>
                </a:solidFill>
              </a:rPr>
              <a:t>Ornamental  Horticulture,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Rajiv </a:t>
            </a:r>
            <a:r>
              <a:rPr lang="en-US" sz="2800" dirty="0" err="1" smtClean="0">
                <a:solidFill>
                  <a:schemeClr val="bg1"/>
                </a:solidFill>
              </a:rPr>
              <a:t>Beri</a:t>
            </a:r>
            <a:r>
              <a:rPr lang="en-US" sz="2800" dirty="0" smtClean="0">
                <a:solidFill>
                  <a:schemeClr val="bg1"/>
                </a:solidFill>
              </a:rPr>
              <a:t>  for  </a:t>
            </a:r>
            <a:r>
              <a:rPr lang="en-US" sz="2800" dirty="0" err="1" smtClean="0">
                <a:solidFill>
                  <a:schemeClr val="bg1"/>
                </a:solidFill>
              </a:rPr>
              <a:t>macmillan</a:t>
            </a:r>
            <a:r>
              <a:rPr lang="en-US" sz="2800" dirty="0" smtClean="0">
                <a:solidFill>
                  <a:schemeClr val="bg1"/>
                </a:solidFill>
              </a:rPr>
              <a:t>  India limited , 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New Delhi , page no: 397-400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609600" y="4038600"/>
            <a:ext cx="3810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371600" y="4572000"/>
            <a:ext cx="770576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>
                <a:solidFill>
                  <a:schemeClr val="bg1"/>
                </a:solidFill>
              </a:rPr>
              <a:t>K.Manibhushan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Rao</a:t>
            </a:r>
            <a:r>
              <a:rPr lang="en-US" sz="2800" dirty="0" smtClean="0">
                <a:solidFill>
                  <a:schemeClr val="bg1"/>
                </a:solidFill>
              </a:rPr>
              <a:t> , 1991 , </a:t>
            </a:r>
            <a:r>
              <a:rPr lang="en-US" sz="2800" u="sng" dirty="0" smtClean="0">
                <a:solidFill>
                  <a:schemeClr val="bg1"/>
                </a:solidFill>
              </a:rPr>
              <a:t>Text book  of  </a:t>
            </a:r>
            <a:r>
              <a:rPr lang="en-US" sz="2800" u="sng" dirty="0" err="1" smtClean="0">
                <a:solidFill>
                  <a:schemeClr val="bg1"/>
                </a:solidFill>
              </a:rPr>
              <a:t>horti</a:t>
            </a:r>
            <a:r>
              <a:rPr lang="en-US" sz="2800" dirty="0" smtClean="0">
                <a:solidFill>
                  <a:schemeClr val="bg1"/>
                </a:solidFill>
              </a:rPr>
              <a:t> –</a:t>
            </a:r>
          </a:p>
          <a:p>
            <a:r>
              <a:rPr lang="en-US" sz="2800" u="sng" dirty="0" smtClean="0">
                <a:solidFill>
                  <a:schemeClr val="bg1"/>
                </a:solidFill>
              </a:rPr>
              <a:t>Culture</a:t>
            </a:r>
            <a:r>
              <a:rPr lang="en-US" sz="2800" dirty="0" smtClean="0">
                <a:solidFill>
                  <a:schemeClr val="bg1"/>
                </a:solidFill>
              </a:rPr>
              <a:t>  , Rajiv </a:t>
            </a:r>
            <a:r>
              <a:rPr lang="en-US" sz="2800" dirty="0" err="1" smtClean="0">
                <a:solidFill>
                  <a:schemeClr val="bg1"/>
                </a:solidFill>
              </a:rPr>
              <a:t>Beri</a:t>
            </a:r>
            <a:r>
              <a:rPr lang="en-US" sz="2800" dirty="0" smtClean="0">
                <a:solidFill>
                  <a:schemeClr val="bg1"/>
                </a:solidFill>
              </a:rPr>
              <a:t> for </a:t>
            </a:r>
            <a:r>
              <a:rPr lang="en-US" sz="2800" dirty="0" err="1" smtClean="0">
                <a:solidFill>
                  <a:schemeClr val="bg1"/>
                </a:solidFill>
              </a:rPr>
              <a:t>macmillan</a:t>
            </a:r>
            <a:r>
              <a:rPr lang="en-US" sz="2800" dirty="0" smtClean="0">
                <a:solidFill>
                  <a:schemeClr val="bg1"/>
                </a:solidFill>
              </a:rPr>
              <a:t> India limited ,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Delhi , page no: 192-195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_2016-06-16-17-51-15.png"/>
          <p:cNvPicPr>
            <a:picLocks noChangeAspect="1"/>
          </p:cNvPicPr>
          <p:nvPr/>
        </p:nvPicPr>
        <p:blipFill>
          <a:blip r:embed="rId2"/>
          <a:srcRect t="26667" b="25000"/>
          <a:stretch>
            <a:fillRect/>
          </a:stretch>
        </p:blipFill>
        <p:spPr>
          <a:xfrm>
            <a:off x="609600" y="1447800"/>
            <a:ext cx="4419600" cy="3962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09800" y="1981200"/>
            <a:ext cx="635480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200" dirty="0" smtClean="0">
              <a:solidFill>
                <a:schemeClr val="accent1">
                  <a:lumMod val="40000"/>
                  <a:lumOff val="60000"/>
                </a:schemeClr>
              </a:solidFill>
              <a:latin typeface="Chiller" pitchFamily="82" charset="0"/>
            </a:endParaRPr>
          </a:p>
          <a:p>
            <a:endParaRPr lang="en-US" sz="7200" dirty="0" smtClean="0">
              <a:solidFill>
                <a:schemeClr val="accent1">
                  <a:lumMod val="40000"/>
                  <a:lumOff val="60000"/>
                </a:schemeClr>
              </a:solidFill>
              <a:latin typeface="Chiller" pitchFamily="82" charset="0"/>
            </a:endParaRPr>
          </a:p>
          <a:p>
            <a:endParaRPr lang="en-US" sz="7200" dirty="0" smtClean="0">
              <a:solidFill>
                <a:schemeClr val="accent1">
                  <a:lumMod val="40000"/>
                  <a:lumOff val="60000"/>
                </a:schemeClr>
              </a:solidFill>
              <a:latin typeface="Chiller" pitchFamily="82" charset="0"/>
            </a:endParaRPr>
          </a:p>
          <a:p>
            <a:r>
              <a:rPr lang="en-US" sz="7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hiller" pitchFamily="82" charset="0"/>
              </a:rPr>
              <a:t>Thank </a:t>
            </a:r>
            <a:r>
              <a:rPr lang="en-US" sz="7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hiller" pitchFamily="82" charset="0"/>
              </a:rPr>
              <a:t>you</a:t>
            </a:r>
            <a:endParaRPr lang="en-US" sz="7200" dirty="0">
              <a:solidFill>
                <a:schemeClr val="accent1">
                  <a:lumMod val="40000"/>
                  <a:lumOff val="60000"/>
                </a:schemeClr>
              </a:solidFill>
              <a:latin typeface="Chiller" pitchFamily="8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53200" y="3124201"/>
            <a:ext cx="21916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chemeClr val="bg1"/>
                </a:solidFill>
              </a:rPr>
              <a:t>……..</a:t>
            </a:r>
            <a:endParaRPr lang="en-US" sz="8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4000" y="7543800"/>
            <a:ext cx="381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latin typeface="French Script MT" pitchFamily="66" charset="0"/>
              </a:rPr>
              <a:t>….</a:t>
            </a:r>
            <a:endParaRPr lang="en-US" sz="4800" dirty="0">
              <a:latin typeface="French Script MT" pitchFamily="66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Custom 1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E2BDCA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</TotalTime>
  <Words>869</Words>
  <Application>Microsoft Office PowerPoint</Application>
  <PresentationFormat>On-screen Show (4:3)</PresentationFormat>
  <Paragraphs>185</Paragraphs>
  <Slides>51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Paper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manas</dc:creator>
  <cp:lastModifiedBy>user</cp:lastModifiedBy>
  <cp:revision>55</cp:revision>
  <dcterms:created xsi:type="dcterms:W3CDTF">2016-06-24T17:01:05Z</dcterms:created>
  <dcterms:modified xsi:type="dcterms:W3CDTF">2016-07-27T15:17:29Z</dcterms:modified>
</cp:coreProperties>
</file>