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4" r:id="rId4"/>
    <p:sldId id="258" r:id="rId5"/>
    <p:sldId id="265" r:id="rId6"/>
    <p:sldId id="259" r:id="rId7"/>
    <p:sldId id="267" r:id="rId8"/>
    <p:sldId id="269" r:id="rId9"/>
    <p:sldId id="274" r:id="rId10"/>
    <p:sldId id="275" r:id="rId11"/>
    <p:sldId id="271" r:id="rId12"/>
    <p:sldId id="272" r:id="rId13"/>
    <p:sldId id="266" r:id="rId14"/>
    <p:sldId id="276" r:id="rId15"/>
    <p:sldId id="277" r:id="rId16"/>
    <p:sldId id="278" r:id="rId17"/>
    <p:sldId id="280" r:id="rId18"/>
    <p:sldId id="282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68" r:id="rId27"/>
    <p:sldId id="270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9EA35-80D9-4C0D-8168-A94A1CA3911A}" type="datetimeFigureOut">
              <a:rPr lang="en-US" smtClean="0"/>
              <a:pPr/>
              <a:t>7/17/2019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5AB35-BD18-4427-AB50-422481DD0C14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Micropropagation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I-Inosito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Cobalt_chloride" TargetMode="External"/><Relationship Id="rId13" Type="http://schemas.openxmlformats.org/officeDocument/2006/relationships/hyperlink" Target="http://en.wikipedia.org/wiki/Sodium_molybdate" TargetMode="External"/><Relationship Id="rId18" Type="http://schemas.openxmlformats.org/officeDocument/2006/relationships/hyperlink" Target="http://en.wikipedia.org/wiki/HCl" TargetMode="External"/><Relationship Id="rId3" Type="http://schemas.openxmlformats.org/officeDocument/2006/relationships/hyperlink" Target="http://en.wikipedia.org/wiki/Calcium_chloride" TargetMode="External"/><Relationship Id="rId21" Type="http://schemas.openxmlformats.org/officeDocument/2006/relationships/hyperlink" Target="http://en.wikipedia.org/wiki/Kinetin" TargetMode="External"/><Relationship Id="rId7" Type="http://schemas.openxmlformats.org/officeDocument/2006/relationships/hyperlink" Target="http://en.wikipedia.org/wiki/Boric_acid" TargetMode="External"/><Relationship Id="rId12" Type="http://schemas.openxmlformats.org/officeDocument/2006/relationships/hyperlink" Target="http://en.wikipedia.org/wiki/Potassium_iodide" TargetMode="External"/><Relationship Id="rId17" Type="http://schemas.openxmlformats.org/officeDocument/2006/relationships/hyperlink" Target="http://en.wikipedia.org/wiki/Pyridoxine" TargetMode="External"/><Relationship Id="rId2" Type="http://schemas.openxmlformats.org/officeDocument/2006/relationships/hyperlink" Target="http://en.wikipedia.org/wiki/Ammonium_nitrate" TargetMode="External"/><Relationship Id="rId16" Type="http://schemas.openxmlformats.org/officeDocument/2006/relationships/hyperlink" Target="http://en.wikipedia.org/wiki/Niacin" TargetMode="External"/><Relationship Id="rId20" Type="http://schemas.openxmlformats.org/officeDocument/2006/relationships/hyperlink" Target="http://en.wikipedia.org/wiki/Indole-3-acetic_aci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Potassium_nitrate" TargetMode="External"/><Relationship Id="rId11" Type="http://schemas.openxmlformats.org/officeDocument/2006/relationships/hyperlink" Target="http://en.wikipedia.org/w/index.php?title=Manganese_sulphate&amp;action=edit&amp;redlink=1" TargetMode="External"/><Relationship Id="rId5" Type="http://schemas.openxmlformats.org/officeDocument/2006/relationships/hyperlink" Target="http://en.wikipedia.org/wiki/Potassium_phosphate" TargetMode="External"/><Relationship Id="rId15" Type="http://schemas.openxmlformats.org/officeDocument/2006/relationships/hyperlink" Target="http://en.wikipedia.org/wiki/I-Inositol" TargetMode="External"/><Relationship Id="rId23" Type="http://schemas.openxmlformats.org/officeDocument/2006/relationships/hyperlink" Target="http://en.wikipedia.org/wiki/Agar" TargetMode="External"/><Relationship Id="rId10" Type="http://schemas.openxmlformats.org/officeDocument/2006/relationships/hyperlink" Target="http://en.wikipedia.org/wiki/Ferrous_sulphate" TargetMode="External"/><Relationship Id="rId19" Type="http://schemas.openxmlformats.org/officeDocument/2006/relationships/hyperlink" Target="http://en.wikipedia.org/wiki/Thiamine" TargetMode="External"/><Relationship Id="rId4" Type="http://schemas.openxmlformats.org/officeDocument/2006/relationships/hyperlink" Target="http://en.wikipedia.org/wiki/Magnesium_sulphate" TargetMode="External"/><Relationship Id="rId9" Type="http://schemas.openxmlformats.org/officeDocument/2006/relationships/hyperlink" Target="http://en.wikipedia.org/wiki/Cupric_sulphate" TargetMode="External"/><Relationship Id="rId14" Type="http://schemas.openxmlformats.org/officeDocument/2006/relationships/hyperlink" Target="http://en.wikipedia.org/wiki/Zinc_sulphate" TargetMode="External"/><Relationship Id="rId22" Type="http://schemas.openxmlformats.org/officeDocument/2006/relationships/hyperlink" Target="http://en.wikipedia.org/wiki/Glycine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atisthebiotechnology.com/blog/category/plant-biotechnology/organogenesis-in-plants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Biopharmaceutical" TargetMode="External"/><Relationship Id="rId13" Type="http://schemas.openxmlformats.org/officeDocument/2006/relationships/hyperlink" Target="http://en.wikipedia.org/wiki/Polyploid" TargetMode="External"/><Relationship Id="rId3" Type="http://schemas.openxmlformats.org/officeDocument/2006/relationships/hyperlink" Target="http://en.wikipedia.org/wiki/Plant_improvement" TargetMode="External"/><Relationship Id="rId7" Type="http://schemas.openxmlformats.org/officeDocument/2006/relationships/hyperlink" Target="http://en.wikipedia.org/wiki/Recombinant_proteins" TargetMode="External"/><Relationship Id="rId12" Type="http://schemas.openxmlformats.org/officeDocument/2006/relationships/hyperlink" Target="http://en.wikipedia.org/wiki/Tetraploid" TargetMode="External"/><Relationship Id="rId2" Type="http://schemas.openxmlformats.org/officeDocument/2006/relationships/hyperlink" Target="http://en.wikipedia.org/wiki/Conservation_biology" TargetMode="External"/><Relationship Id="rId16" Type="http://schemas.openxmlformats.org/officeDocument/2006/relationships/hyperlink" Target="http://en.wikipedia.org/wiki/Oryzali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Secondary_metabolites" TargetMode="External"/><Relationship Id="rId11" Type="http://schemas.openxmlformats.org/officeDocument/2006/relationships/hyperlink" Target="http://en.wikipedia.org/wiki/Polyploidy" TargetMode="External"/><Relationship Id="rId5" Type="http://schemas.openxmlformats.org/officeDocument/2006/relationships/hyperlink" Target="http://en.wikipedia.org/wiki/Bioreactor" TargetMode="External"/><Relationship Id="rId15" Type="http://schemas.openxmlformats.org/officeDocument/2006/relationships/hyperlink" Target="http://en.wikipedia.org/wiki/Colchicine" TargetMode="External"/><Relationship Id="rId10" Type="http://schemas.openxmlformats.org/officeDocument/2006/relationships/hyperlink" Target="http://en.wikipedia.org/wiki/Hybrid_(biology)" TargetMode="External"/><Relationship Id="rId4" Type="http://schemas.openxmlformats.org/officeDocument/2006/relationships/hyperlink" Target="http://en.wikipedia.org/wiki/Herbicide" TargetMode="External"/><Relationship Id="rId9" Type="http://schemas.openxmlformats.org/officeDocument/2006/relationships/hyperlink" Target="http://en.wikipedia.org/wiki/Somatic_fusion" TargetMode="External"/><Relationship Id="rId14" Type="http://schemas.openxmlformats.org/officeDocument/2006/relationships/hyperlink" Target="http://en.wikipedia.org/wiki/Antimitotic_age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3108" y="428605"/>
            <a:ext cx="4429156" cy="1214445"/>
          </a:xfrm>
        </p:spPr>
        <p:txBody>
          <a:bodyPr/>
          <a:lstStyle/>
          <a:p>
            <a:pPr lvl="0" fontAlgn="base">
              <a:spcAft>
                <a:spcPct val="0"/>
              </a:spcAft>
            </a:pPr>
            <a:r>
              <a:rPr kumimoji="0" lang="en-US" b="1" i="0" u="none" strike="noStrike" normalizeH="0" baseline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Kartika" pitchFamily="18" charset="0"/>
              </a:rPr>
              <a:t>Totipotency</a:t>
            </a:r>
            <a:endParaRPr kumimoji="0" lang="en-US" sz="54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H="1">
            <a:off x="7429520" y="6215082"/>
            <a:ext cx="214314" cy="280974"/>
          </a:xfrm>
        </p:spPr>
        <p:txBody>
          <a:bodyPr>
            <a:normAutofit fontScale="47500" lnSpcReduction="20000"/>
          </a:bodyPr>
          <a:lstStyle/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857224" y="1643050"/>
            <a:ext cx="7429552" cy="440120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IN" sz="4000" b="1" dirty="0" smtClean="0">
                <a:solidFill>
                  <a:srgbClr val="7030A0"/>
                </a:solidFill>
              </a:rPr>
              <a:t>It is the genetic potential of a plant cell to produce the entire plants. </a:t>
            </a:r>
          </a:p>
          <a:p>
            <a:pPr>
              <a:buFont typeface="Wingdings" pitchFamily="2" charset="2"/>
              <a:buChar char="Ø"/>
            </a:pPr>
            <a:r>
              <a:rPr lang="en-IN" sz="4000" b="1" dirty="0" smtClean="0">
                <a:solidFill>
                  <a:srgbClr val="0070C0"/>
                </a:solidFill>
              </a:rPr>
              <a:t>The basis of TC is to stimulate </a:t>
            </a:r>
            <a:r>
              <a:rPr lang="en-IN" sz="4000" b="1" dirty="0" err="1" smtClean="0">
                <a:solidFill>
                  <a:srgbClr val="0070C0"/>
                </a:solidFill>
              </a:rPr>
              <a:t>totipotency</a:t>
            </a:r>
            <a:r>
              <a:rPr lang="en-IN" sz="4000" b="1" dirty="0" smtClean="0">
                <a:solidFill>
                  <a:srgbClr val="0070C0"/>
                </a:solidFill>
              </a:rPr>
              <a:t> and to grow large number of cells in a sterile controlled condition. </a:t>
            </a:r>
            <a:endParaRPr lang="en-IN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714356"/>
            <a:ext cx="8229600" cy="5572164"/>
          </a:xfrm>
          <a:solidFill>
            <a:schemeClr val="bg1"/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>
            <a:noAutofit/>
          </a:bodyPr>
          <a:lstStyle/>
          <a:p>
            <a:pPr>
              <a:buNone/>
            </a:pPr>
            <a:r>
              <a:rPr lang="en-IN" sz="2800" b="1" dirty="0" smtClean="0"/>
              <a:t>                                     </a:t>
            </a:r>
            <a:r>
              <a:rPr lang="en-IN" sz="1800" b="1" dirty="0" err="1" smtClean="0">
                <a:solidFill>
                  <a:srgbClr val="002060"/>
                </a:solidFill>
              </a:rPr>
              <a:t>Totipotency</a:t>
            </a:r>
            <a:endParaRPr lang="en-IN" sz="1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IN" sz="1800" b="1" dirty="0"/>
              <a:t>	</a:t>
            </a:r>
            <a:r>
              <a:rPr lang="en-IN" sz="1800" b="1" dirty="0" smtClean="0"/>
              <a:t>                                                       </a:t>
            </a:r>
          </a:p>
          <a:p>
            <a:pPr>
              <a:buNone/>
            </a:pPr>
            <a:r>
              <a:rPr lang="en-IN" sz="1800" b="1" dirty="0" smtClean="0">
                <a:solidFill>
                  <a:srgbClr val="FF0000"/>
                </a:solidFill>
              </a:rPr>
              <a:t>                                                                  Callus</a:t>
            </a:r>
            <a:endParaRPr lang="en-IN" sz="18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IN" sz="1800" b="1" dirty="0" smtClean="0"/>
              <a:t>                                                       </a:t>
            </a:r>
          </a:p>
          <a:p>
            <a:pPr>
              <a:buNone/>
            </a:pPr>
            <a:r>
              <a:rPr lang="en-IN" sz="1800" b="1" dirty="0" smtClean="0"/>
              <a:t>                                                       Differentiation</a:t>
            </a:r>
            <a:endParaRPr lang="en-IN" sz="1800" b="1" dirty="0"/>
          </a:p>
          <a:p>
            <a:pPr>
              <a:buNone/>
            </a:pPr>
            <a:r>
              <a:rPr lang="en-IN" sz="1600" b="1" dirty="0" smtClean="0"/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en-IN" sz="1600" b="1" dirty="0" smtClean="0"/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en-IN" sz="1600" b="1" dirty="0" smtClean="0"/>
              <a:t>   </a:t>
            </a:r>
            <a:r>
              <a:rPr lang="en-IN" sz="1600" b="1" dirty="0" smtClean="0">
                <a:solidFill>
                  <a:srgbClr val="7030A0"/>
                </a:solidFill>
              </a:rPr>
              <a:t>Embryogenesis )                      Organogenesis                                                       </a:t>
            </a:r>
            <a:r>
              <a:rPr lang="en-IN" sz="1600" b="1" dirty="0" err="1" smtClean="0">
                <a:solidFill>
                  <a:srgbClr val="7030A0"/>
                </a:solidFill>
              </a:rPr>
              <a:t>Histogenesis</a:t>
            </a:r>
            <a:r>
              <a:rPr lang="en-IN" sz="1600" b="1" dirty="0" smtClean="0">
                <a:solidFill>
                  <a:srgbClr val="7030A0"/>
                </a:solidFill>
              </a:rPr>
              <a:t>  </a:t>
            </a:r>
          </a:p>
          <a:p>
            <a:pPr>
              <a:lnSpc>
                <a:spcPct val="150000"/>
              </a:lnSpc>
              <a:buNone/>
            </a:pPr>
            <a:r>
              <a:rPr lang="en-IN" sz="1200" b="1" dirty="0" smtClean="0">
                <a:solidFill>
                  <a:schemeClr val="accent6">
                    <a:lumMod val="50000"/>
                  </a:schemeClr>
                </a:solidFill>
              </a:rPr>
              <a:t>    (Liquid media+24D</a:t>
            </a:r>
            <a:r>
              <a:rPr lang="en-IN" sz="1200" b="1" dirty="0" smtClean="0">
                <a:solidFill>
                  <a:schemeClr val="bg2">
                    <a:lumMod val="10000"/>
                  </a:schemeClr>
                </a:solidFill>
              </a:rPr>
              <a:t>)                               (</a:t>
            </a:r>
            <a:r>
              <a:rPr lang="en-IN" sz="1200" b="1" dirty="0" err="1" smtClean="0">
                <a:solidFill>
                  <a:schemeClr val="bg2">
                    <a:lumMod val="10000"/>
                  </a:schemeClr>
                </a:solidFill>
              </a:rPr>
              <a:t>Auxine</a:t>
            </a:r>
            <a:r>
              <a:rPr lang="en-IN" sz="1200" b="1" dirty="0" smtClean="0">
                <a:solidFill>
                  <a:schemeClr val="bg2">
                    <a:lumMod val="10000"/>
                  </a:schemeClr>
                </a:solidFill>
              </a:rPr>
              <a:t> + Cytokinine</a:t>
            </a:r>
            <a:r>
              <a:rPr lang="en-IN" sz="1200" b="1" dirty="0" smtClean="0">
                <a:solidFill>
                  <a:schemeClr val="accent6">
                    <a:lumMod val="50000"/>
                  </a:schemeClr>
                </a:solidFill>
              </a:rPr>
              <a:t>)                                                                          (Coconut milk) </a:t>
            </a:r>
          </a:p>
          <a:p>
            <a:pPr>
              <a:lnSpc>
                <a:spcPct val="200000"/>
              </a:lnSpc>
              <a:buNone/>
            </a:pPr>
            <a:r>
              <a:rPr lang="en-IN" sz="1600" b="1" dirty="0" err="1" smtClean="0">
                <a:solidFill>
                  <a:srgbClr val="7030A0"/>
                </a:solidFill>
              </a:rPr>
              <a:t>Embryoids</a:t>
            </a:r>
            <a:r>
              <a:rPr lang="en-IN" sz="1600" b="1" dirty="0" smtClean="0">
                <a:solidFill>
                  <a:srgbClr val="7030A0"/>
                </a:solidFill>
              </a:rPr>
              <a:t>  </a:t>
            </a:r>
            <a:r>
              <a:rPr lang="en-IN" sz="1600" b="1" dirty="0" smtClean="0"/>
              <a:t>                   </a:t>
            </a:r>
            <a:r>
              <a:rPr lang="en-IN" sz="1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Caulogenesis</a:t>
            </a:r>
            <a:r>
              <a:rPr lang="en-IN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</a:t>
            </a:r>
            <a:r>
              <a:rPr lang="en-IN" sz="1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Rhizogenesis</a:t>
            </a:r>
            <a:r>
              <a:rPr lang="en-IN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                </a:t>
            </a:r>
            <a:r>
              <a:rPr lang="en-IN" sz="1600" b="1" dirty="0" smtClean="0">
                <a:solidFill>
                  <a:srgbClr val="00B050"/>
                </a:solidFill>
              </a:rPr>
              <a:t>Xylem &amp; phloem</a:t>
            </a:r>
          </a:p>
          <a:p>
            <a:pPr>
              <a:lnSpc>
                <a:spcPct val="200000"/>
              </a:lnSpc>
              <a:buNone/>
            </a:pPr>
            <a:r>
              <a:rPr lang="en-IN" sz="1600" b="1" dirty="0" smtClean="0">
                <a:solidFill>
                  <a:srgbClr val="7030A0"/>
                </a:solidFill>
              </a:rPr>
              <a:t>Whole </a:t>
            </a:r>
            <a:r>
              <a:rPr lang="en-IN" sz="1600" b="1" dirty="0">
                <a:solidFill>
                  <a:srgbClr val="7030A0"/>
                </a:solidFill>
              </a:rPr>
              <a:t>plant                </a:t>
            </a:r>
            <a:r>
              <a:rPr lang="en-IN" sz="1600" b="1" dirty="0" smtClean="0">
                <a:solidFill>
                  <a:srgbClr val="7030A0"/>
                </a:solidFill>
              </a:rPr>
              <a:t> </a:t>
            </a:r>
            <a:r>
              <a:rPr lang="en-IN" sz="1600" b="1" dirty="0"/>
              <a:t>(Cytokine</a:t>
            </a:r>
            <a:r>
              <a:rPr lang="en-IN" sz="1600" b="1" dirty="0" smtClean="0"/>
              <a:t>)                     (</a:t>
            </a:r>
            <a:r>
              <a:rPr lang="en-IN" sz="1600" b="1" dirty="0" err="1" smtClean="0"/>
              <a:t>Auxine</a:t>
            </a:r>
            <a:r>
              <a:rPr lang="en-IN" sz="1600" b="1" dirty="0" smtClean="0"/>
              <a:t>)</a:t>
            </a:r>
          </a:p>
          <a:p>
            <a:pPr>
              <a:lnSpc>
                <a:spcPct val="200000"/>
              </a:lnSpc>
              <a:buNone/>
            </a:pPr>
            <a:r>
              <a:rPr lang="en-IN" sz="1600" b="1" dirty="0">
                <a:solidFill>
                  <a:srgbClr val="FF0000"/>
                </a:solidFill>
              </a:rPr>
              <a:t> </a:t>
            </a:r>
            <a:r>
              <a:rPr lang="en-IN" sz="1600" b="1" dirty="0" smtClean="0">
                <a:solidFill>
                  <a:srgbClr val="FF0000"/>
                </a:solidFill>
              </a:rPr>
              <a:t>                          Shoot                </a:t>
            </a:r>
            <a:r>
              <a:rPr lang="en-IN" sz="1600" b="1" dirty="0" err="1" smtClean="0">
                <a:solidFill>
                  <a:srgbClr val="FF0000"/>
                </a:solidFill>
              </a:rPr>
              <a:t>Caulorhizogenesis</a:t>
            </a:r>
            <a:r>
              <a:rPr lang="en-IN" sz="1600" b="1" dirty="0" smtClean="0">
                <a:solidFill>
                  <a:srgbClr val="FF0000"/>
                </a:solidFill>
              </a:rPr>
              <a:t>                          Root</a:t>
            </a:r>
          </a:p>
          <a:p>
            <a:pPr>
              <a:lnSpc>
                <a:spcPct val="200000"/>
              </a:lnSpc>
              <a:buNone/>
            </a:pPr>
            <a:r>
              <a:rPr lang="en-IN" sz="1600" b="1" dirty="0" smtClean="0">
                <a:solidFill>
                  <a:srgbClr val="FF0000"/>
                </a:solidFill>
              </a:rPr>
              <a:t>                                                        Root &amp; Shoot</a:t>
            </a:r>
            <a:endParaRPr lang="en-IN" sz="1600" b="1" dirty="0">
              <a:solidFill>
                <a:srgbClr val="FF0000"/>
              </a:solidFill>
            </a:endParaRPr>
          </a:p>
        </p:txBody>
      </p:sp>
      <p:cxnSp>
        <p:nvCxnSpPr>
          <p:cNvPr id="11" name="Elbow Connector 10"/>
          <p:cNvCxnSpPr/>
          <p:nvPr/>
        </p:nvCxnSpPr>
        <p:spPr>
          <a:xfrm>
            <a:off x="1643042" y="3143248"/>
            <a:ext cx="5572164" cy="1588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1357290" y="3071810"/>
            <a:ext cx="35719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H="1">
            <a:off x="7072330" y="3286124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5400000">
            <a:off x="4036215" y="339328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>
            <a:off x="1071538" y="407194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>
            <a:off x="3393273" y="4606933"/>
            <a:ext cx="135652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>
            <a:off x="2893207" y="3821909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16200000" flipH="1">
            <a:off x="4464843" y="3893347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>
            <a:off x="2893207" y="4607727"/>
            <a:ext cx="35798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>
            <a:off x="4822827" y="467837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10800000" flipV="1">
            <a:off x="2285984" y="5072074"/>
            <a:ext cx="714380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143504" y="5072074"/>
            <a:ext cx="642942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rot="5400000">
            <a:off x="1107257" y="4607727"/>
            <a:ext cx="35719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rot="16200000" flipH="1">
            <a:off x="7393801" y="4107661"/>
            <a:ext cx="28575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Down Arrow 64"/>
          <p:cNvSpPr/>
          <p:nvPr/>
        </p:nvSpPr>
        <p:spPr>
          <a:xfrm flipH="1">
            <a:off x="4357686" y="1285860"/>
            <a:ext cx="71438" cy="28575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8" name="Down Arrow 67"/>
          <p:cNvSpPr/>
          <p:nvPr/>
        </p:nvSpPr>
        <p:spPr>
          <a:xfrm>
            <a:off x="4286248" y="2500306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31" name="Straight Arrow Connector 30"/>
          <p:cNvCxnSpPr/>
          <p:nvPr/>
        </p:nvCxnSpPr>
        <p:spPr>
          <a:xfrm rot="5400000">
            <a:off x="3822695" y="582137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Down Arrow 40"/>
          <p:cNvSpPr/>
          <p:nvPr/>
        </p:nvSpPr>
        <p:spPr>
          <a:xfrm flipH="1">
            <a:off x="4357686" y="1857364"/>
            <a:ext cx="71438" cy="28575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8604"/>
            <a:ext cx="7958166" cy="5786477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l" fontAlgn="base">
              <a:spcAft>
                <a:spcPct val="0"/>
              </a:spcAft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                 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Important of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totipotency</a:t>
            </a:r>
            <a:r>
              <a:rPr kumimoji="0" lang="en-US" sz="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</a:t>
            </a:r>
            <a:r>
              <a:rPr kumimoji="0" lang="en-US" sz="27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1.Main objective in TC is Reconstruction of plant from         </a:t>
            </a:r>
            <a:r>
              <a:rPr kumimoji="0" lang="en-US" sz="27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totipetent</a:t>
            </a:r>
            <a:r>
              <a:rPr kumimoji="0" lang="en-US" sz="27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 cells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2.Help vegetative propagation of many economic important &amp; Horticultural  </a:t>
            </a:r>
            <a:r>
              <a:rPr kumimoji="0" lang="en-US" sz="27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platns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3. Genetic modification of plants</a:t>
            </a:r>
            <a:r>
              <a:rPr lang="en-US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lang="en-US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 4. Production of homozygous diploid plants</a:t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5. Somatic hybridization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6. Protoplast fusions of plants</a:t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/>
            </a:r>
            <a:b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</a:b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Kartika" pitchFamily="18" charset="0"/>
              </a:rPr>
              <a:t>                                7. Germplasm Preservation etc.</a:t>
            </a:r>
            <a: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IN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6600" b="1" dirty="0" smtClean="0"/>
              <a:t>Re-differentiation</a:t>
            </a:r>
          </a:p>
          <a:p>
            <a:endParaRPr lang="en-IN" sz="6600" b="1" dirty="0" smtClean="0"/>
          </a:p>
          <a:p>
            <a:r>
              <a:rPr lang="en-IN" sz="6600" b="1" dirty="0" smtClean="0"/>
              <a:t>De- differentiation</a:t>
            </a:r>
            <a:endParaRPr lang="en-IN" sz="6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err="1" smtClean="0"/>
              <a:t>Somaclonal</a:t>
            </a:r>
            <a:r>
              <a:rPr lang="en-IN" b="1" dirty="0" smtClean="0"/>
              <a:t> Variations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 smtClean="0"/>
              <a:t> </a:t>
            </a:r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The plants derived from TC has been referred to as </a:t>
            </a:r>
            <a:r>
              <a:rPr lang="en-IN" b="1" dirty="0" err="1" smtClean="0">
                <a:solidFill>
                  <a:schemeClr val="accent6">
                    <a:lumMod val="50000"/>
                  </a:schemeClr>
                </a:solidFill>
              </a:rPr>
              <a:t>somaclones,calli</a:t>
            </a:r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 clones or </a:t>
            </a:r>
            <a:r>
              <a:rPr lang="en-IN" b="1" dirty="0" err="1" smtClean="0">
                <a:solidFill>
                  <a:schemeClr val="accent6">
                    <a:lumMod val="50000"/>
                  </a:schemeClr>
                </a:solidFill>
              </a:rPr>
              <a:t>protoclones</a:t>
            </a:r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 etc </a:t>
            </a:r>
          </a:p>
          <a:p>
            <a:r>
              <a:rPr lang="en-IN" b="1" dirty="0" smtClean="0">
                <a:solidFill>
                  <a:srgbClr val="7030A0"/>
                </a:solidFill>
              </a:rPr>
              <a:t> variations </a:t>
            </a:r>
            <a:r>
              <a:rPr lang="en-IN" b="1" dirty="0" err="1" smtClean="0">
                <a:solidFill>
                  <a:srgbClr val="7030A0"/>
                </a:solidFill>
              </a:rPr>
              <a:t>displaied</a:t>
            </a:r>
            <a:r>
              <a:rPr lang="en-IN" b="1" dirty="0" smtClean="0">
                <a:solidFill>
                  <a:srgbClr val="7030A0"/>
                </a:solidFill>
              </a:rPr>
              <a:t> by such plants are called </a:t>
            </a:r>
            <a:r>
              <a:rPr lang="en-IN" b="1" dirty="0" err="1" smtClean="0">
                <a:solidFill>
                  <a:srgbClr val="7030A0"/>
                </a:solidFill>
              </a:rPr>
              <a:t>somaclonal</a:t>
            </a:r>
            <a:r>
              <a:rPr lang="en-IN" b="1" dirty="0" smtClean="0">
                <a:solidFill>
                  <a:srgbClr val="7030A0"/>
                </a:solidFill>
              </a:rPr>
              <a:t> Variations. </a:t>
            </a:r>
          </a:p>
          <a:p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According to Larkin and </a:t>
            </a:r>
            <a:r>
              <a:rPr lang="en-IN" b="1" dirty="0" err="1" smtClean="0">
                <a:solidFill>
                  <a:schemeClr val="accent6">
                    <a:lumMod val="50000"/>
                  </a:schemeClr>
                </a:solidFill>
              </a:rPr>
              <a:t>Scowcraft</a:t>
            </a:r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 (1986);  </a:t>
            </a:r>
            <a:r>
              <a:rPr lang="en-IN" b="1" dirty="0" err="1" smtClean="0">
                <a:solidFill>
                  <a:schemeClr val="accent6">
                    <a:lumMod val="50000"/>
                  </a:schemeClr>
                </a:solidFill>
              </a:rPr>
              <a:t>somaclonal</a:t>
            </a:r>
            <a:r>
              <a:rPr lang="en-IN" b="1" dirty="0" smtClean="0">
                <a:solidFill>
                  <a:schemeClr val="accent6">
                    <a:lumMod val="50000"/>
                  </a:schemeClr>
                </a:solidFill>
              </a:rPr>
              <a:t> variation is a genetic variability which is regenerate during TC.</a:t>
            </a:r>
            <a:endParaRPr lang="en-IN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err="1"/>
              <a:t>Somaclonal</a:t>
            </a:r>
            <a:r>
              <a:rPr lang="en-IN" b="1" dirty="0"/>
              <a:t> </a:t>
            </a:r>
            <a:r>
              <a:rPr lang="en-IN" b="1" dirty="0" smtClean="0"/>
              <a:t>Variations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IN" b="1" dirty="0">
                <a:solidFill>
                  <a:srgbClr val="FF0000"/>
                </a:solidFill>
              </a:rPr>
              <a:t>Mechanism causing </a:t>
            </a:r>
            <a:r>
              <a:rPr lang="en-IN" b="1" dirty="0" err="1">
                <a:solidFill>
                  <a:srgbClr val="FF0000"/>
                </a:solidFill>
              </a:rPr>
              <a:t>somaclonal</a:t>
            </a:r>
            <a:r>
              <a:rPr lang="en-IN" b="1" dirty="0">
                <a:solidFill>
                  <a:srgbClr val="FF0000"/>
                </a:solidFill>
              </a:rPr>
              <a:t> variation</a:t>
            </a:r>
            <a:endParaRPr lang="en-IN" dirty="0">
              <a:solidFill>
                <a:srgbClr val="FF0000"/>
              </a:solidFill>
            </a:endParaRPr>
          </a:p>
          <a:p>
            <a:pPr lvl="0"/>
            <a:r>
              <a:rPr lang="en-IN" b="1" dirty="0">
                <a:solidFill>
                  <a:srgbClr val="002060"/>
                </a:solidFill>
              </a:rPr>
              <a:t>Chromosomal </a:t>
            </a:r>
            <a:r>
              <a:rPr lang="en-IN" b="1" dirty="0" err="1">
                <a:solidFill>
                  <a:srgbClr val="002060"/>
                </a:solidFill>
              </a:rPr>
              <a:t>Aberation</a:t>
            </a:r>
            <a:endParaRPr lang="en-IN" b="1" dirty="0">
              <a:solidFill>
                <a:srgbClr val="002060"/>
              </a:solidFill>
            </a:endParaRPr>
          </a:p>
          <a:p>
            <a:pPr lvl="0"/>
            <a:r>
              <a:rPr lang="en-IN" b="1" dirty="0">
                <a:solidFill>
                  <a:srgbClr val="002060"/>
                </a:solidFill>
              </a:rPr>
              <a:t>Jumping gene production</a:t>
            </a:r>
          </a:p>
          <a:p>
            <a:pPr lvl="0"/>
            <a:r>
              <a:rPr lang="en-IN" b="1" dirty="0">
                <a:solidFill>
                  <a:srgbClr val="002060"/>
                </a:solidFill>
              </a:rPr>
              <a:t>DNA replication/ Mutation</a:t>
            </a:r>
          </a:p>
          <a:p>
            <a:pPr>
              <a:buFont typeface="Wingdings" pitchFamily="2" charset="2"/>
              <a:buChar char="Ø"/>
            </a:pPr>
            <a:r>
              <a:rPr lang="en-IN" b="1" dirty="0">
                <a:solidFill>
                  <a:srgbClr val="FF0000"/>
                </a:solidFill>
              </a:rPr>
              <a:t>Applications</a:t>
            </a:r>
            <a:endParaRPr lang="en-IN" dirty="0">
              <a:solidFill>
                <a:srgbClr val="FF0000"/>
              </a:solidFill>
            </a:endParaRPr>
          </a:p>
          <a:p>
            <a:pPr lvl="0"/>
            <a:r>
              <a:rPr lang="en-IN" b="1" dirty="0">
                <a:solidFill>
                  <a:schemeClr val="tx2">
                    <a:lumMod val="50000"/>
                  </a:schemeClr>
                </a:solidFill>
              </a:rPr>
              <a:t>Create variation in adapted genotypes without any treatment of  mutagens</a:t>
            </a:r>
          </a:p>
          <a:p>
            <a:pPr lvl="0"/>
            <a:r>
              <a:rPr lang="en-IN" b="1" dirty="0">
                <a:solidFill>
                  <a:schemeClr val="tx2">
                    <a:lumMod val="50000"/>
                  </a:schemeClr>
                </a:solidFill>
              </a:rPr>
              <a:t>Get Agronomical &amp; horticultural desired characters of several crops such as Rice, Wheat, Potato, and Tomato etc.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Plant tissue culture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IN" sz="5100" b="1" dirty="0" smtClean="0"/>
              <a:t>Plant tissue culture</a:t>
            </a:r>
            <a:r>
              <a:rPr lang="en-IN" sz="5100" dirty="0" smtClean="0"/>
              <a:t> is a collection of techniques used to maintain or grow plant cells, tissues or organs under </a:t>
            </a:r>
            <a:r>
              <a:rPr lang="en-IN" sz="5100" b="1" dirty="0" smtClean="0">
                <a:solidFill>
                  <a:srgbClr val="FF0000"/>
                </a:solidFill>
              </a:rPr>
              <a:t>sterile conditions </a:t>
            </a:r>
            <a:r>
              <a:rPr lang="en-IN" sz="5100" dirty="0" smtClean="0"/>
              <a:t>on </a:t>
            </a:r>
            <a:r>
              <a:rPr lang="en-IN" sz="5100" b="1" dirty="0" smtClean="0">
                <a:solidFill>
                  <a:srgbClr val="FF0000"/>
                </a:solidFill>
              </a:rPr>
              <a:t>artificial nutrient </a:t>
            </a:r>
            <a:r>
              <a:rPr lang="en-IN" sz="5100" dirty="0" smtClean="0"/>
              <a:t>culture medium  </a:t>
            </a:r>
            <a:r>
              <a:rPr lang="en-IN" sz="5100" b="1" dirty="0" err="1" smtClean="0">
                <a:solidFill>
                  <a:srgbClr val="FF0000"/>
                </a:solidFill>
              </a:rPr>
              <a:t>invitro</a:t>
            </a:r>
            <a:r>
              <a:rPr lang="en-IN" sz="5100" dirty="0" smtClean="0"/>
              <a:t> .</a:t>
            </a:r>
          </a:p>
          <a:p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sz="4200" b="1" dirty="0" smtClean="0">
                <a:solidFill>
                  <a:srgbClr val="7030A0"/>
                </a:solidFill>
              </a:rPr>
              <a:t>Father of plant Tissue culture          - </a:t>
            </a:r>
            <a:r>
              <a:rPr lang="en-US" sz="4200" b="1" dirty="0" err="1" smtClean="0">
                <a:solidFill>
                  <a:srgbClr val="7030A0"/>
                </a:solidFill>
              </a:rPr>
              <a:t>Haberlandt</a:t>
            </a:r>
            <a:endParaRPr lang="en-US" b="1" dirty="0" smtClean="0">
              <a:solidFill>
                <a:srgbClr val="7030A0"/>
              </a:solidFill>
            </a:endParaRPr>
          </a:p>
          <a:p>
            <a:r>
              <a:rPr lang="en-IN" sz="4200" b="1" dirty="0" smtClean="0">
                <a:solidFill>
                  <a:schemeClr val="accent3">
                    <a:lumMod val="50000"/>
                  </a:schemeClr>
                </a:solidFill>
              </a:rPr>
              <a:t>Miller  and </a:t>
            </a:r>
            <a:r>
              <a:rPr lang="en-IN" sz="4200" b="1" dirty="0" err="1" smtClean="0">
                <a:solidFill>
                  <a:schemeClr val="accent3">
                    <a:lumMod val="50000"/>
                  </a:schemeClr>
                </a:solidFill>
              </a:rPr>
              <a:t>Skoog</a:t>
            </a:r>
            <a:r>
              <a:rPr lang="en-IN" sz="4200" b="1" dirty="0" smtClean="0">
                <a:solidFill>
                  <a:schemeClr val="accent3">
                    <a:lumMod val="50000"/>
                  </a:schemeClr>
                </a:solidFill>
              </a:rPr>
              <a:t>    used Growth hormones in TC</a:t>
            </a:r>
          </a:p>
          <a:p>
            <a:endParaRPr lang="en-IN" dirty="0" smtClean="0"/>
          </a:p>
          <a:p>
            <a:endParaRPr lang="en-IN" dirty="0" smtClean="0"/>
          </a:p>
          <a:p>
            <a:r>
              <a:rPr lang="en-IN" dirty="0" smtClean="0"/>
              <a:t>Plant tissue culture is widely used to produce clones of a plant in a method known as </a:t>
            </a:r>
            <a:r>
              <a:rPr lang="en-IN" dirty="0" err="1" smtClean="0">
                <a:hlinkClick r:id="rId2" tooltip="Micropropagation"/>
              </a:rPr>
              <a:t>micropropagation</a:t>
            </a:r>
            <a:r>
              <a:rPr lang="en-IN" dirty="0" smtClean="0"/>
              <a:t>. </a:t>
            </a:r>
          </a:p>
          <a:p>
            <a:endParaRPr lang="en-IN" dirty="0" smtClean="0"/>
          </a:p>
          <a:p>
            <a:endParaRPr lang="en-IN" sz="3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requirements for TC lab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Area for medium Preparation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A sterile room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Glassware and other instruments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Constant Temperature  room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A shaker system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Nursery </a:t>
            </a:r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7030A0"/>
                </a:solidFill>
              </a:rPr>
              <a:t> Green house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en-IN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sz="3600" b="1" cap="all" dirty="0" smtClean="0"/>
              <a:t>MAINTENANCE OF ASEPTIC ENVIRONMENT</a:t>
            </a:r>
            <a:r>
              <a:rPr lang="en-IN" b="1" cap="all" dirty="0" smtClean="0"/>
              <a:t> 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>
                <a:solidFill>
                  <a:srgbClr val="FF0000"/>
                </a:solidFill>
              </a:rPr>
              <a:t/>
            </a:r>
            <a:br>
              <a:rPr lang="en-IN" b="1" dirty="0" smtClean="0">
                <a:solidFill>
                  <a:srgbClr val="FF0000"/>
                </a:solidFill>
              </a:rPr>
            </a:br>
            <a:r>
              <a:rPr lang="en-IN" sz="3400" b="1" dirty="0" smtClean="0">
                <a:solidFill>
                  <a:srgbClr val="FF0000"/>
                </a:solidFill>
              </a:rPr>
              <a:t>(a) Sterilization of Glassware- </a:t>
            </a:r>
            <a:r>
              <a:rPr lang="en-IN" sz="3400" b="1" dirty="0" smtClean="0"/>
              <a:t>The glassware can be sterilized in a hot </a:t>
            </a:r>
            <a:r>
              <a:rPr lang="en-IN" sz="3400" b="1" dirty="0" smtClean="0">
                <a:solidFill>
                  <a:srgbClr val="7030A0"/>
                </a:solidFill>
              </a:rPr>
              <a:t>air oven at 160-1800C </a:t>
            </a:r>
            <a:r>
              <a:rPr lang="en-IN" sz="3400" b="1" dirty="0" smtClean="0"/>
              <a:t>for 2-4 hours.</a:t>
            </a:r>
            <a:br>
              <a:rPr lang="en-IN" sz="3400" b="1" dirty="0" smtClean="0"/>
            </a:br>
            <a:r>
              <a:rPr lang="en-IN" sz="3400" b="1" dirty="0" smtClean="0"/>
              <a:t/>
            </a:r>
            <a:br>
              <a:rPr lang="en-IN" sz="3400" b="1" dirty="0" smtClean="0"/>
            </a:br>
            <a:r>
              <a:rPr lang="en-IN" sz="3400" b="1" dirty="0" smtClean="0">
                <a:solidFill>
                  <a:srgbClr val="FF0000"/>
                </a:solidFill>
              </a:rPr>
              <a:t>(b) Sterilization of instruments- </a:t>
            </a:r>
            <a:r>
              <a:rPr lang="en-IN" sz="3400" b="1" dirty="0" smtClean="0"/>
              <a:t>The metallic instruments are incinerated by </a:t>
            </a:r>
            <a:r>
              <a:rPr lang="en-IN" sz="3400" b="1" dirty="0" smtClean="0">
                <a:solidFill>
                  <a:srgbClr val="7030A0"/>
                </a:solidFill>
              </a:rPr>
              <a:t>dipping them in 75% ethanol followed by flaming and cooling.</a:t>
            </a:r>
            <a:r>
              <a:rPr lang="en-IN" sz="3400" b="1" dirty="0" smtClean="0"/>
              <a:t/>
            </a:r>
            <a:br>
              <a:rPr lang="en-IN" sz="3400" b="1" dirty="0" smtClean="0"/>
            </a:br>
            <a:r>
              <a:rPr lang="en-IN" sz="3400" b="1" dirty="0" smtClean="0"/>
              <a:t/>
            </a:r>
            <a:br>
              <a:rPr lang="en-IN" sz="3400" b="1" dirty="0" smtClean="0"/>
            </a:br>
            <a:r>
              <a:rPr lang="en-IN" sz="3400" b="1" dirty="0" smtClean="0">
                <a:solidFill>
                  <a:srgbClr val="FF0000"/>
                </a:solidFill>
              </a:rPr>
              <a:t>(c) Sterilization of nutrient media- </a:t>
            </a:r>
            <a:r>
              <a:rPr lang="en-IN" sz="3400" b="1" dirty="0" smtClean="0"/>
              <a:t>The culture media are transferred into glass container, plugged with cotton or sealed with plastic closures and sterilized by </a:t>
            </a:r>
            <a:r>
              <a:rPr lang="en-IN" sz="3400" b="1" dirty="0" smtClean="0">
                <a:solidFill>
                  <a:srgbClr val="7030A0"/>
                </a:solidFill>
              </a:rPr>
              <a:t>autoclaving at 121 tem  for 30 min</a:t>
            </a:r>
            <a:r>
              <a:rPr lang="en-IN" sz="3400" b="1" dirty="0" smtClean="0"/>
              <a:t>. </a:t>
            </a:r>
            <a:br>
              <a:rPr lang="en-IN" sz="3400" b="1" dirty="0" smtClean="0"/>
            </a:br>
            <a:r>
              <a:rPr lang="en-IN" sz="3400" b="1" dirty="0" smtClean="0"/>
              <a:t/>
            </a:r>
            <a:br>
              <a:rPr lang="en-IN" sz="3400" b="1" dirty="0" smtClean="0"/>
            </a:br>
            <a:r>
              <a:rPr lang="en-IN" sz="3400" b="1" dirty="0" smtClean="0">
                <a:solidFill>
                  <a:srgbClr val="FF0000"/>
                </a:solidFill>
              </a:rPr>
              <a:t>(d) Sterilization of plant materials- </a:t>
            </a:r>
            <a:r>
              <a:rPr lang="en-IN" sz="3400" b="1" dirty="0" smtClean="0"/>
              <a:t>The surface of the plant material is made sterile by using </a:t>
            </a:r>
            <a:r>
              <a:rPr lang="en-IN" sz="3400" b="1" dirty="0" smtClean="0">
                <a:solidFill>
                  <a:srgbClr val="7030A0"/>
                </a:solidFill>
              </a:rPr>
              <a:t>disinfectants e.g. sodium hypochlorite, hydrogen peroxide, mercuric chloride, or ethanol</a:t>
            </a:r>
            <a:r>
              <a:rPr lang="en-IN" sz="3400" b="1" dirty="0" smtClean="0"/>
              <a:t>. The transfer of sterile plant material on to the nutrient medium is done under the cabinet of laminar airflow.</a:t>
            </a:r>
            <a:br>
              <a:rPr lang="en-IN" sz="3400" b="1" dirty="0" smtClean="0"/>
            </a:br>
            <a:r>
              <a:rPr lang="en-IN" sz="3400" b="1" dirty="0" smtClean="0"/>
              <a:t/>
            </a:r>
            <a:br>
              <a:rPr lang="en-IN" sz="3400" b="1" dirty="0" smtClean="0"/>
            </a:br>
            <a:r>
              <a:rPr lang="en-IN" sz="3400" b="1" dirty="0" smtClean="0">
                <a:solidFill>
                  <a:srgbClr val="FF0000"/>
                </a:solidFill>
              </a:rPr>
              <a:t>(e) Sterilization of Culture room and transfer area</a:t>
            </a:r>
            <a:r>
              <a:rPr lang="en-IN" sz="3400" b="1" dirty="0" smtClean="0"/>
              <a:t>- the floor and walls of the culture room should be washed with detergent followed by 2% sodium hypochlorite or 95% ethanol. The sterilization can also be done by exposure </a:t>
            </a:r>
            <a:r>
              <a:rPr lang="en-IN" sz="3400" b="1" dirty="0" smtClean="0">
                <a:solidFill>
                  <a:srgbClr val="7030A0"/>
                </a:solidFill>
              </a:rPr>
              <a:t>to UV light</a:t>
            </a:r>
            <a:r>
              <a:rPr lang="en-IN" sz="3400" b="1" dirty="0" smtClean="0"/>
              <a:t>. The cabinet of laminar air flow is sterilized by exposing to UV light for 30 min. and 95% ethanol 15 minutes before starting the work.</a:t>
            </a:r>
            <a:endParaRPr lang="en-IN" sz="3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of TC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Formulation of TC medium</a:t>
            </a:r>
          </a:p>
          <a:p>
            <a:r>
              <a:rPr lang="en-US" dirty="0" smtClean="0"/>
              <a:t>Collection of Explants Materials</a:t>
            </a:r>
          </a:p>
          <a:p>
            <a:r>
              <a:rPr lang="en-US" dirty="0" smtClean="0"/>
              <a:t>Surface sterilization of Explants</a:t>
            </a:r>
          </a:p>
          <a:p>
            <a:r>
              <a:rPr lang="en-US" dirty="0" smtClean="0"/>
              <a:t>Inoculation of </a:t>
            </a:r>
            <a:r>
              <a:rPr lang="en-US" dirty="0" err="1" smtClean="0"/>
              <a:t>explant</a:t>
            </a:r>
            <a:endParaRPr lang="en-US" dirty="0" smtClean="0"/>
          </a:p>
          <a:p>
            <a:r>
              <a:rPr lang="en-US" dirty="0" smtClean="0"/>
              <a:t>Subculture</a:t>
            </a:r>
          </a:p>
          <a:p>
            <a:r>
              <a:rPr lang="en-US" dirty="0" smtClean="0"/>
              <a:t>Regeneration of plants</a:t>
            </a:r>
          </a:p>
          <a:p>
            <a:r>
              <a:rPr lang="en-US" dirty="0" smtClean="0"/>
              <a:t>Hardening</a:t>
            </a:r>
          </a:p>
          <a:p>
            <a:r>
              <a:rPr lang="en-US" dirty="0" smtClean="0"/>
              <a:t>Transplant in the field</a:t>
            </a:r>
            <a:endParaRPr lang="en-IN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 err="1" smtClean="0">
                <a:solidFill>
                  <a:srgbClr val="FF0000"/>
                </a:solidFill>
              </a:rPr>
              <a:t>Nurient</a:t>
            </a:r>
            <a:r>
              <a:rPr lang="en-US" sz="3100" b="1" dirty="0" smtClean="0">
                <a:solidFill>
                  <a:srgbClr val="FF0000"/>
                </a:solidFill>
              </a:rPr>
              <a:t> medium</a:t>
            </a:r>
            <a:r>
              <a:rPr lang="en-IN" sz="3100" b="1" dirty="0" smtClean="0">
                <a:solidFill>
                  <a:srgbClr val="FF0000"/>
                </a:solidFill>
              </a:rPr>
              <a:t> Ingredients</a:t>
            </a:r>
            <a:r>
              <a:rPr lang="en-IN" dirty="0" smtClean="0"/>
              <a:t/>
            </a:r>
            <a:br>
              <a:rPr lang="en-IN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en-IN" b="1" dirty="0" smtClean="0">
                <a:solidFill>
                  <a:srgbClr val="7030A0"/>
                </a:solidFill>
              </a:rPr>
              <a:t>     Macro-elements </a:t>
            </a:r>
            <a:r>
              <a:rPr lang="en-IN" dirty="0" smtClean="0"/>
              <a:t>– </a:t>
            </a:r>
            <a:r>
              <a:rPr lang="en-IN" b="1" dirty="0" smtClean="0">
                <a:solidFill>
                  <a:schemeClr val="accent6">
                    <a:lumMod val="75000"/>
                  </a:schemeClr>
                </a:solidFill>
              </a:rPr>
              <a:t>N P K Ca Mg S</a:t>
            </a: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> </a:t>
            </a:r>
            <a:r>
              <a:rPr lang="en-IN" b="1" dirty="0" smtClean="0">
                <a:solidFill>
                  <a:srgbClr val="7030A0"/>
                </a:solidFill>
              </a:rPr>
              <a:t>Micronutrients</a:t>
            </a:r>
            <a:r>
              <a:rPr lang="en-IN" dirty="0" smtClean="0"/>
              <a:t>-   Fe, </a:t>
            </a:r>
            <a:r>
              <a:rPr lang="en-IN" dirty="0" err="1" smtClean="0"/>
              <a:t>Mn</a:t>
            </a:r>
            <a:r>
              <a:rPr lang="en-IN" dirty="0" smtClean="0"/>
              <a:t>, Cu, Zn, B, Mb</a:t>
            </a:r>
          </a:p>
          <a:p>
            <a:pPr>
              <a:lnSpc>
                <a:spcPct val="170000"/>
              </a:lnSpc>
              <a:buNone/>
            </a:pPr>
            <a:r>
              <a:rPr lang="en-IN" b="1" dirty="0" smtClean="0">
                <a:solidFill>
                  <a:srgbClr val="0070C0"/>
                </a:solidFill>
              </a:rPr>
              <a:t>     Carbon source – Sucrose</a:t>
            </a:r>
          </a:p>
          <a:p>
            <a:pPr>
              <a:lnSpc>
                <a:spcPct val="170000"/>
              </a:lnSpc>
              <a:buNone/>
            </a:pPr>
            <a:r>
              <a:rPr lang="en-IN" dirty="0" smtClean="0"/>
              <a:t>     </a:t>
            </a:r>
            <a:r>
              <a:rPr lang="en-IN" dirty="0" smtClean="0">
                <a:solidFill>
                  <a:srgbClr val="FF0000"/>
                </a:solidFill>
              </a:rPr>
              <a:t>Vitamins-</a:t>
            </a:r>
            <a:r>
              <a:rPr lang="en-IN" b="1" dirty="0" smtClean="0">
                <a:solidFill>
                  <a:srgbClr val="FF0000"/>
                </a:solidFill>
              </a:rPr>
              <a:t>     </a:t>
            </a:r>
            <a:r>
              <a:rPr lang="en-IN" b="1" dirty="0" err="1" smtClean="0">
                <a:solidFill>
                  <a:srgbClr val="FF0000"/>
                </a:solidFill>
              </a:rPr>
              <a:t>Myo</a:t>
            </a:r>
            <a:r>
              <a:rPr lang="en-IN" b="1" dirty="0" smtClean="0">
                <a:solidFill>
                  <a:srgbClr val="FF0000"/>
                </a:solidFill>
              </a:rPr>
              <a:t>-</a:t>
            </a:r>
            <a:r>
              <a:rPr lang="en-IN" dirty="0" smtClean="0">
                <a:solidFill>
                  <a:srgbClr val="FF0000"/>
                </a:solidFill>
              </a:rPr>
              <a:t> </a:t>
            </a:r>
            <a:r>
              <a:rPr lang="en-IN" dirty="0" err="1" smtClean="0">
                <a:solidFill>
                  <a:srgbClr val="FF0000"/>
                </a:solidFill>
                <a:hlinkClick r:id="rId2" tooltip="I-Inositol"/>
              </a:rPr>
              <a:t>iInositol</a:t>
            </a:r>
            <a:endParaRPr lang="en-IN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  <a:buNone/>
            </a:pPr>
            <a:r>
              <a:rPr lang="en-US" b="1" dirty="0" smtClean="0">
                <a:solidFill>
                  <a:srgbClr val="0070C0"/>
                </a:solidFill>
              </a:rPr>
              <a:t>     Amino acids- </a:t>
            </a:r>
            <a:r>
              <a:rPr lang="en-US" b="1" dirty="0" err="1" smtClean="0">
                <a:solidFill>
                  <a:srgbClr val="0070C0"/>
                </a:solidFill>
              </a:rPr>
              <a:t>glycine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endParaRPr lang="en-IN" b="1" dirty="0" smtClean="0">
              <a:solidFill>
                <a:srgbClr val="0070C0"/>
              </a:solidFill>
            </a:endParaRPr>
          </a:p>
          <a:p>
            <a:pPr>
              <a:lnSpc>
                <a:spcPct val="170000"/>
              </a:lnSpc>
              <a:buNone/>
            </a:pPr>
            <a:r>
              <a:rPr lang="en-IN" dirty="0" smtClean="0"/>
              <a:t>     </a:t>
            </a:r>
            <a:r>
              <a:rPr lang="en-IN" b="1" dirty="0" smtClean="0">
                <a:solidFill>
                  <a:srgbClr val="7030A0"/>
                </a:solidFill>
              </a:rPr>
              <a:t>Hormones-  </a:t>
            </a:r>
            <a:r>
              <a:rPr lang="en-IN" b="1" dirty="0" err="1" smtClean="0">
                <a:solidFill>
                  <a:srgbClr val="7030A0"/>
                </a:solidFill>
              </a:rPr>
              <a:t>Auxins</a:t>
            </a:r>
            <a:r>
              <a:rPr lang="en-IN" b="1" dirty="0" smtClean="0">
                <a:solidFill>
                  <a:srgbClr val="7030A0"/>
                </a:solidFill>
              </a:rPr>
              <a:t> and Cytokinine</a:t>
            </a:r>
            <a:br>
              <a:rPr lang="en-IN" b="1" dirty="0" smtClean="0">
                <a:solidFill>
                  <a:srgbClr val="7030A0"/>
                </a:solidFill>
              </a:rPr>
            </a:br>
            <a:r>
              <a:rPr lang="en-IN" dirty="0" smtClean="0"/>
              <a:t>     PH                 - 5.8</a:t>
            </a:r>
            <a:endParaRPr lang="en-I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cap="all" dirty="0" smtClean="0"/>
              <a:t>MAJOR TYPES OF MEDIA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/>
              <a:t>White’s medium </a:t>
            </a:r>
            <a:r>
              <a:rPr lang="en-IN" dirty="0" smtClean="0"/>
              <a:t>- is one of the earliest plant tissue culture media</a:t>
            </a:r>
          </a:p>
          <a:p>
            <a:pPr>
              <a:buNone/>
            </a:pPr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/>
              <a:t> MS medium</a:t>
            </a:r>
            <a:r>
              <a:rPr lang="en-IN" b="1" dirty="0" smtClean="0">
                <a:solidFill>
                  <a:srgbClr val="7030A0"/>
                </a:solidFill>
              </a:rPr>
              <a:t> - formulated by </a:t>
            </a:r>
            <a:r>
              <a:rPr lang="en-IN" b="1" dirty="0" err="1" smtClean="0">
                <a:solidFill>
                  <a:srgbClr val="7030A0"/>
                </a:solidFill>
              </a:rPr>
              <a:t>Murashige</a:t>
            </a:r>
            <a:r>
              <a:rPr lang="en-IN" b="1" dirty="0" smtClean="0">
                <a:solidFill>
                  <a:srgbClr val="7030A0"/>
                </a:solidFill>
              </a:rPr>
              <a:t> and </a:t>
            </a:r>
            <a:r>
              <a:rPr lang="en-IN" b="1" dirty="0" err="1" smtClean="0">
                <a:solidFill>
                  <a:srgbClr val="7030A0"/>
                </a:solidFill>
              </a:rPr>
              <a:t>Skoog</a:t>
            </a:r>
            <a:r>
              <a:rPr lang="en-IN" b="1" dirty="0" smtClean="0">
                <a:solidFill>
                  <a:srgbClr val="7030A0"/>
                </a:solidFill>
              </a:rPr>
              <a:t> (MS) is most widely used for many types of culture systems</a:t>
            </a:r>
          </a:p>
          <a:p>
            <a:pPr>
              <a:buNone/>
            </a:pPr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/>
              <a:t> B5 medium</a:t>
            </a:r>
            <a:r>
              <a:rPr lang="en-IN" dirty="0" smtClean="0"/>
              <a:t> - developed by </a:t>
            </a:r>
            <a:r>
              <a:rPr lang="en-IN" dirty="0" err="1" smtClean="0"/>
              <a:t>Gamborg</a:t>
            </a:r>
            <a:r>
              <a:rPr lang="en-IN" dirty="0" smtClean="0"/>
              <a:t> for cell suspension and callus cultures and at present it’s modified form used for protoplast culture</a:t>
            </a:r>
          </a:p>
          <a:p>
            <a:pPr>
              <a:buNone/>
            </a:pPr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err="1" smtClean="0"/>
              <a:t>Nitsch’s</a:t>
            </a:r>
            <a:r>
              <a:rPr lang="en-IN" b="1" dirty="0" smtClean="0"/>
              <a:t> medium </a:t>
            </a:r>
            <a:r>
              <a:rPr lang="en-IN" b="1" dirty="0" smtClean="0">
                <a:solidFill>
                  <a:srgbClr val="FF0000"/>
                </a:solidFill>
              </a:rPr>
              <a:t>developed by </a:t>
            </a:r>
            <a:r>
              <a:rPr lang="en-IN" b="1" dirty="0" err="1" smtClean="0">
                <a:solidFill>
                  <a:srgbClr val="FF0000"/>
                </a:solidFill>
              </a:rPr>
              <a:t>Nitsch</a:t>
            </a:r>
            <a:r>
              <a:rPr lang="en-IN" b="1" dirty="0" smtClean="0">
                <a:solidFill>
                  <a:srgbClr val="FF0000"/>
                </a:solidFill>
              </a:rPr>
              <a:t> and </a:t>
            </a:r>
            <a:r>
              <a:rPr lang="en-IN" b="1" dirty="0" err="1" smtClean="0">
                <a:solidFill>
                  <a:srgbClr val="FF0000"/>
                </a:solidFill>
              </a:rPr>
              <a:t>Nitsch</a:t>
            </a:r>
            <a:r>
              <a:rPr lang="en-IN" b="1" dirty="0" smtClean="0">
                <a:solidFill>
                  <a:srgbClr val="FF0000"/>
                </a:solidFill>
              </a:rPr>
              <a:t> and used for anther culture</a:t>
            </a:r>
            <a:endParaRPr lang="en-I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dirty="0" err="1" smtClean="0"/>
              <a:t>Murashige</a:t>
            </a:r>
            <a:r>
              <a:rPr lang="en-IN" dirty="0" smtClean="0"/>
              <a:t> and </a:t>
            </a:r>
            <a:r>
              <a:rPr lang="en-IN" dirty="0" err="1" smtClean="0"/>
              <a:t>Skoog</a:t>
            </a:r>
            <a:r>
              <a:rPr lang="en-IN" dirty="0" smtClean="0"/>
              <a:t> medium</a:t>
            </a:r>
            <a:r>
              <a:rPr lang="en-IN" i="1" dirty="0" smtClean="0"/>
              <a:t/>
            </a:r>
            <a:br>
              <a:rPr lang="en-IN" i="1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47500" lnSpcReduction="20000"/>
          </a:bodyPr>
          <a:lstStyle/>
          <a:p>
            <a:pPr>
              <a:buNone/>
            </a:pPr>
            <a:r>
              <a:rPr lang="en-IN" sz="4200" b="1" dirty="0" smtClean="0"/>
              <a:t>                                     Ingredients</a:t>
            </a:r>
            <a:r>
              <a:rPr lang="en-IN" b="1" dirty="0" smtClean="0"/>
              <a:t>	</a:t>
            </a:r>
            <a:endParaRPr lang="en-IN" i="1" dirty="0" smtClean="0"/>
          </a:p>
          <a:p>
            <a:pPr>
              <a:buFont typeface="Wingdings" pitchFamily="2" charset="2"/>
              <a:buChar char="Ø"/>
            </a:pPr>
            <a:r>
              <a:rPr lang="en-IN" b="1" dirty="0" smtClean="0">
                <a:solidFill>
                  <a:srgbClr val="FF0000"/>
                </a:solidFill>
              </a:rPr>
              <a:t>Major salts (macronutrients)</a:t>
            </a:r>
            <a:endParaRPr lang="en-IN" i="1" dirty="0" smtClean="0">
              <a:solidFill>
                <a:srgbClr val="FF0000"/>
              </a:solidFill>
            </a:endParaRPr>
          </a:p>
          <a:p>
            <a:pPr lvl="0"/>
            <a:r>
              <a:rPr lang="en-IN" dirty="0" smtClean="0">
                <a:hlinkClick r:id="rId2" tooltip="Ammonium nitrate"/>
              </a:rPr>
              <a:t>Ammonium nitrate</a:t>
            </a:r>
            <a:r>
              <a:rPr lang="en-IN" dirty="0" smtClean="0"/>
              <a:t> (NH</a:t>
            </a:r>
            <a:r>
              <a:rPr lang="en-IN" baseline="-25000" dirty="0" smtClean="0"/>
              <a:t>4</a:t>
            </a:r>
            <a:r>
              <a:rPr lang="en-IN" dirty="0" smtClean="0"/>
              <a:t>NO</a:t>
            </a:r>
            <a:r>
              <a:rPr lang="en-IN" baseline="-25000" dirty="0" smtClean="0"/>
              <a:t>3</a:t>
            </a:r>
            <a:r>
              <a:rPr lang="en-IN" dirty="0" smtClean="0"/>
              <a:t>) </a:t>
            </a:r>
            <a:r>
              <a:rPr lang="en-IN" b="1" dirty="0" smtClean="0"/>
              <a:t>1,650 mg/l</a:t>
            </a:r>
            <a:endParaRPr lang="en-IN" i="1" dirty="0" smtClean="0"/>
          </a:p>
          <a:p>
            <a:pPr lvl="0"/>
            <a:r>
              <a:rPr lang="en-IN" dirty="0" smtClean="0">
                <a:hlinkClick r:id="rId3" tooltip="Calcium chloride"/>
              </a:rPr>
              <a:t>Calcium chloride</a:t>
            </a:r>
            <a:r>
              <a:rPr lang="en-IN" dirty="0" smtClean="0"/>
              <a:t> (CaCl</a:t>
            </a:r>
            <a:r>
              <a:rPr lang="en-IN" baseline="-25000" dirty="0" smtClean="0"/>
              <a:t>2</a:t>
            </a:r>
            <a:r>
              <a:rPr lang="en-IN" dirty="0" smtClean="0"/>
              <a:t> · 2H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440 mg/l</a:t>
            </a:r>
            <a:endParaRPr lang="en-IN" i="1" dirty="0" smtClean="0"/>
          </a:p>
          <a:p>
            <a:pPr lvl="0"/>
            <a:r>
              <a:rPr lang="en-IN" dirty="0" smtClean="0">
                <a:hlinkClick r:id="rId4" tooltip="Magnesium sulphate"/>
              </a:rPr>
              <a:t>Magnesium sulphate</a:t>
            </a:r>
            <a:r>
              <a:rPr lang="en-IN" dirty="0" smtClean="0"/>
              <a:t> (MgSO</a:t>
            </a:r>
            <a:r>
              <a:rPr lang="en-IN" baseline="-25000" dirty="0" smtClean="0"/>
              <a:t>4</a:t>
            </a:r>
            <a:r>
              <a:rPr lang="en-IN" dirty="0" smtClean="0"/>
              <a:t> · 7H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370 mg/l</a:t>
            </a:r>
            <a:endParaRPr lang="en-IN" i="1" dirty="0" smtClean="0"/>
          </a:p>
          <a:p>
            <a:pPr lvl="0"/>
            <a:r>
              <a:rPr lang="en-IN" dirty="0" smtClean="0">
                <a:hlinkClick r:id="rId5" tooltip="Potassium phosphate"/>
              </a:rPr>
              <a:t>Potassium phosphate</a:t>
            </a:r>
            <a:r>
              <a:rPr lang="en-IN" dirty="0" smtClean="0"/>
              <a:t> (KH</a:t>
            </a:r>
            <a:r>
              <a:rPr lang="en-IN" baseline="-25000" dirty="0" smtClean="0"/>
              <a:t>2</a:t>
            </a:r>
            <a:r>
              <a:rPr lang="en-IN" dirty="0" smtClean="0"/>
              <a:t>PO</a:t>
            </a:r>
            <a:r>
              <a:rPr lang="en-IN" baseline="-25000" dirty="0" smtClean="0"/>
              <a:t>4</a:t>
            </a:r>
            <a:r>
              <a:rPr lang="en-IN" dirty="0" smtClean="0"/>
              <a:t>) </a:t>
            </a:r>
            <a:r>
              <a:rPr lang="en-IN" b="1" dirty="0" smtClean="0"/>
              <a:t>170 mg/l</a:t>
            </a:r>
            <a:endParaRPr lang="en-IN" i="1" dirty="0" smtClean="0"/>
          </a:p>
          <a:p>
            <a:pPr lvl="0"/>
            <a:r>
              <a:rPr lang="en-IN" dirty="0" smtClean="0">
                <a:hlinkClick r:id="rId6" tooltip="Potassium nitrate"/>
              </a:rPr>
              <a:t>Potassium nitrate</a:t>
            </a:r>
            <a:r>
              <a:rPr lang="en-IN" dirty="0" smtClean="0"/>
              <a:t> (KNO</a:t>
            </a:r>
            <a:r>
              <a:rPr lang="en-IN" baseline="-25000" dirty="0" smtClean="0"/>
              <a:t>3</a:t>
            </a:r>
            <a:r>
              <a:rPr lang="en-IN" dirty="0" smtClean="0"/>
              <a:t>) </a:t>
            </a:r>
            <a:r>
              <a:rPr lang="en-IN" b="1" dirty="0" smtClean="0"/>
              <a:t>1,900 mg/l</a:t>
            </a:r>
            <a:endParaRPr lang="en-IN" i="1" dirty="0" smtClean="0"/>
          </a:p>
          <a:p>
            <a:endParaRPr lang="en-IN" b="1" dirty="0" smtClean="0"/>
          </a:p>
          <a:p>
            <a:pPr>
              <a:buFont typeface="Wingdings" pitchFamily="2" charset="2"/>
              <a:buChar char="Ø"/>
            </a:pPr>
            <a:r>
              <a:rPr lang="en-IN" b="1" dirty="0" smtClean="0">
                <a:solidFill>
                  <a:srgbClr val="FF0000"/>
                </a:solidFill>
              </a:rPr>
              <a:t>Minor salts (micronutrients)	</a:t>
            </a:r>
            <a:endParaRPr lang="en-IN" i="1" dirty="0" smtClean="0">
              <a:solidFill>
                <a:srgbClr val="FF0000"/>
              </a:solidFill>
            </a:endParaRPr>
          </a:p>
          <a:p>
            <a:pPr lvl="0"/>
            <a:r>
              <a:rPr lang="en-IN" dirty="0" smtClean="0">
                <a:hlinkClick r:id="rId7" tooltip="Boric acid"/>
              </a:rPr>
              <a:t>Boric acid</a:t>
            </a:r>
            <a:r>
              <a:rPr lang="en-IN" dirty="0" smtClean="0"/>
              <a:t> (H</a:t>
            </a:r>
            <a:r>
              <a:rPr lang="en-IN" baseline="-25000" dirty="0" smtClean="0"/>
              <a:t>3</a:t>
            </a:r>
            <a:r>
              <a:rPr lang="en-IN" dirty="0" smtClean="0"/>
              <a:t>BO</a:t>
            </a:r>
            <a:r>
              <a:rPr lang="en-IN" baseline="-25000" dirty="0" smtClean="0"/>
              <a:t>3</a:t>
            </a:r>
            <a:r>
              <a:rPr lang="en-IN" dirty="0" smtClean="0"/>
              <a:t>) </a:t>
            </a:r>
            <a:r>
              <a:rPr lang="en-IN" b="1" dirty="0" smtClean="0"/>
              <a:t>6.2 mg/l</a:t>
            </a:r>
            <a:endParaRPr lang="en-IN" i="1" dirty="0" smtClean="0"/>
          </a:p>
          <a:p>
            <a:pPr lvl="0"/>
            <a:r>
              <a:rPr lang="en-IN" dirty="0" smtClean="0">
                <a:hlinkClick r:id="rId8" tooltip="Cobalt chloride"/>
              </a:rPr>
              <a:t>Cobalt chloride</a:t>
            </a:r>
            <a:r>
              <a:rPr lang="en-IN" dirty="0" smtClean="0"/>
              <a:t> (CoCl</a:t>
            </a:r>
            <a:r>
              <a:rPr lang="en-IN" baseline="-25000" dirty="0" smtClean="0"/>
              <a:t>2</a:t>
            </a:r>
            <a:r>
              <a:rPr lang="en-IN" dirty="0" smtClean="0"/>
              <a:t> · 6H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0.025 mg/l</a:t>
            </a:r>
            <a:endParaRPr lang="en-IN" i="1" dirty="0" smtClean="0"/>
          </a:p>
          <a:p>
            <a:pPr lvl="0"/>
            <a:r>
              <a:rPr lang="en-IN" dirty="0" smtClean="0">
                <a:hlinkClick r:id="rId9" tooltip="Cupric sulphate"/>
              </a:rPr>
              <a:t>Cupric sulphate</a:t>
            </a:r>
            <a:r>
              <a:rPr lang="en-IN" dirty="0" smtClean="0"/>
              <a:t> (CuSO</a:t>
            </a:r>
            <a:r>
              <a:rPr lang="en-IN" baseline="-25000" dirty="0" smtClean="0"/>
              <a:t>4</a:t>
            </a:r>
            <a:r>
              <a:rPr lang="en-IN" dirty="0" smtClean="0"/>
              <a:t> · 5H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0.025 mg/l</a:t>
            </a:r>
            <a:endParaRPr lang="en-IN" i="1" dirty="0" smtClean="0"/>
          </a:p>
          <a:p>
            <a:pPr lvl="0">
              <a:buFont typeface="Wingdings" pitchFamily="2" charset="2"/>
              <a:buChar char="Ø"/>
            </a:pPr>
            <a:r>
              <a:rPr lang="en-IN" dirty="0" smtClean="0">
                <a:hlinkClick r:id="rId10" tooltip="Ferrous sulphate"/>
              </a:rPr>
              <a:t>Ferrous sulphate</a:t>
            </a:r>
            <a:r>
              <a:rPr lang="en-IN" dirty="0" smtClean="0"/>
              <a:t> (FeSO</a:t>
            </a:r>
            <a:r>
              <a:rPr lang="en-IN" baseline="-25000" dirty="0" smtClean="0"/>
              <a:t>4</a:t>
            </a:r>
            <a:r>
              <a:rPr lang="en-IN" dirty="0" smtClean="0"/>
              <a:t> · 7H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27.8 mg/l                   </a:t>
            </a:r>
            <a:endParaRPr lang="en-IN" i="1" dirty="0" smtClean="0"/>
          </a:p>
          <a:p>
            <a:pPr lvl="0"/>
            <a:r>
              <a:rPr lang="en-IN" dirty="0" smtClean="0">
                <a:hlinkClick r:id="rId11" tooltip="Manganese sulphate (page does not exist)"/>
              </a:rPr>
              <a:t>Manganese sulphate</a:t>
            </a:r>
            <a:r>
              <a:rPr lang="en-IN" dirty="0" smtClean="0"/>
              <a:t> (MnSO</a:t>
            </a:r>
            <a:r>
              <a:rPr lang="en-IN" baseline="-25000" dirty="0" smtClean="0"/>
              <a:t>4</a:t>
            </a:r>
            <a:r>
              <a:rPr lang="en-IN" dirty="0" smtClean="0"/>
              <a:t> · 4H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22.3 mg/l</a:t>
            </a:r>
            <a:endParaRPr lang="en-IN" i="1" dirty="0" smtClean="0"/>
          </a:p>
          <a:p>
            <a:pPr lvl="0"/>
            <a:r>
              <a:rPr lang="en-IN" dirty="0" smtClean="0">
                <a:hlinkClick r:id="rId12" tooltip="Potassium iodide"/>
              </a:rPr>
              <a:t>Potassium iodide</a:t>
            </a:r>
            <a:r>
              <a:rPr lang="en-IN" dirty="0" smtClean="0"/>
              <a:t> (KI) </a:t>
            </a:r>
            <a:r>
              <a:rPr lang="en-IN" b="1" dirty="0" smtClean="0"/>
              <a:t>0.83 mg/l</a:t>
            </a:r>
            <a:endParaRPr lang="en-IN" i="1" dirty="0" smtClean="0"/>
          </a:p>
          <a:p>
            <a:pPr lvl="0"/>
            <a:r>
              <a:rPr lang="en-IN" dirty="0" smtClean="0">
                <a:hlinkClick r:id="rId13" tooltip="Sodium molybdate"/>
              </a:rPr>
              <a:t>Sodium </a:t>
            </a:r>
            <a:r>
              <a:rPr lang="en-IN" dirty="0" err="1" smtClean="0">
                <a:hlinkClick r:id="rId13" tooltip="Sodium molybdate"/>
              </a:rPr>
              <a:t>molybdate</a:t>
            </a:r>
            <a:r>
              <a:rPr lang="en-IN" dirty="0" smtClean="0"/>
              <a:t> (Na</a:t>
            </a:r>
            <a:r>
              <a:rPr lang="en-IN" baseline="-25000" dirty="0" smtClean="0"/>
              <a:t>2</a:t>
            </a:r>
            <a:r>
              <a:rPr lang="en-IN" dirty="0" smtClean="0"/>
              <a:t>MoO</a:t>
            </a:r>
            <a:r>
              <a:rPr lang="en-IN" baseline="-25000" dirty="0" smtClean="0"/>
              <a:t>4</a:t>
            </a:r>
            <a:r>
              <a:rPr lang="en-IN" dirty="0" smtClean="0"/>
              <a:t> · 2H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0.25 mg/l</a:t>
            </a:r>
            <a:endParaRPr lang="en-IN" i="1" dirty="0" smtClean="0"/>
          </a:p>
          <a:p>
            <a:pPr lvl="0"/>
            <a:r>
              <a:rPr lang="en-IN" dirty="0" smtClean="0">
                <a:hlinkClick r:id="rId14" tooltip="Zinc sulphate"/>
              </a:rPr>
              <a:t>Zinc sulphate</a:t>
            </a:r>
            <a:r>
              <a:rPr lang="en-IN" dirty="0" smtClean="0"/>
              <a:t> (ZnSO</a:t>
            </a:r>
            <a:r>
              <a:rPr lang="en-IN" baseline="-25000" dirty="0" smtClean="0"/>
              <a:t>4</a:t>
            </a:r>
            <a:r>
              <a:rPr lang="en-IN" dirty="0" smtClean="0"/>
              <a:t>·7H</a:t>
            </a:r>
            <a:r>
              <a:rPr lang="en-IN" baseline="-25000" dirty="0" smtClean="0"/>
              <a:t>2</a:t>
            </a:r>
            <a:r>
              <a:rPr lang="en-IN" dirty="0" smtClean="0"/>
              <a:t>O) </a:t>
            </a:r>
            <a:r>
              <a:rPr lang="en-IN" b="1" dirty="0" smtClean="0"/>
              <a:t>8.6 mg/l</a:t>
            </a:r>
            <a:endParaRPr lang="en-IN" i="1" dirty="0" smtClean="0"/>
          </a:p>
          <a:p>
            <a:pPr lvl="0"/>
            <a:r>
              <a:rPr lang="en-IN" dirty="0" smtClean="0"/>
              <a:t>Na</a:t>
            </a:r>
            <a:r>
              <a:rPr lang="en-IN" baseline="-25000" dirty="0" smtClean="0"/>
              <a:t>2</a:t>
            </a:r>
            <a:r>
              <a:rPr lang="en-IN" dirty="0" smtClean="0"/>
              <a:t>EDTA · 2H</a:t>
            </a:r>
            <a:r>
              <a:rPr lang="en-IN" baseline="-25000" dirty="0" smtClean="0"/>
              <a:t>2</a:t>
            </a:r>
            <a:r>
              <a:rPr lang="en-IN" dirty="0" smtClean="0"/>
              <a:t>O </a:t>
            </a:r>
            <a:r>
              <a:rPr lang="en-IN" b="1" dirty="0" smtClean="0"/>
              <a:t>37.2 mg/l</a:t>
            </a:r>
            <a:endParaRPr lang="en-IN" i="1" dirty="0" smtClean="0"/>
          </a:p>
          <a:p>
            <a:endParaRPr lang="en-IN" b="1" dirty="0" smtClean="0"/>
          </a:p>
          <a:p>
            <a:pPr>
              <a:buFont typeface="Wingdings" pitchFamily="2" charset="2"/>
              <a:buChar char="Ø"/>
            </a:pPr>
            <a:r>
              <a:rPr lang="en-IN" b="1" dirty="0" smtClean="0">
                <a:solidFill>
                  <a:srgbClr val="FF0000"/>
                </a:solidFill>
              </a:rPr>
              <a:t>Vitamins   </a:t>
            </a:r>
            <a:endParaRPr lang="en-IN" i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IN" b="1" dirty="0" smtClean="0">
                <a:solidFill>
                  <a:srgbClr val="FF0000"/>
                </a:solidFill>
              </a:rPr>
              <a:t>        </a:t>
            </a:r>
            <a:r>
              <a:rPr lang="en-IN" b="1" dirty="0" err="1" smtClean="0">
                <a:solidFill>
                  <a:srgbClr val="FF0000"/>
                </a:solidFill>
              </a:rPr>
              <a:t>Myo</a:t>
            </a:r>
            <a:r>
              <a:rPr lang="en-IN" b="1" dirty="0" smtClean="0">
                <a:solidFill>
                  <a:srgbClr val="FF0000"/>
                </a:solidFill>
              </a:rPr>
              <a:t>-</a:t>
            </a:r>
            <a:r>
              <a:rPr lang="en-IN" dirty="0" smtClean="0">
                <a:solidFill>
                  <a:srgbClr val="FF0000"/>
                </a:solidFill>
              </a:rPr>
              <a:t> </a:t>
            </a:r>
            <a:r>
              <a:rPr lang="en-IN" dirty="0" err="1" smtClean="0">
                <a:solidFill>
                  <a:srgbClr val="FF0000"/>
                </a:solidFill>
                <a:hlinkClick r:id="rId15" tooltip="I-Inositol"/>
              </a:rPr>
              <a:t>iInositol</a:t>
            </a:r>
            <a:r>
              <a:rPr lang="en-IN" dirty="0" smtClean="0">
                <a:solidFill>
                  <a:srgbClr val="FF0000"/>
                </a:solidFill>
              </a:rPr>
              <a:t> </a:t>
            </a:r>
            <a:r>
              <a:rPr lang="en-IN" b="1" dirty="0" smtClean="0">
                <a:solidFill>
                  <a:srgbClr val="FF0000"/>
                </a:solidFill>
              </a:rPr>
              <a:t>100 mg/l</a:t>
            </a:r>
            <a:endParaRPr lang="en-IN" i="1" dirty="0" smtClean="0">
              <a:solidFill>
                <a:srgbClr val="FF0000"/>
              </a:solidFill>
            </a:endParaRPr>
          </a:p>
          <a:p>
            <a:pPr lvl="0"/>
            <a:r>
              <a:rPr lang="en-IN" dirty="0" smtClean="0">
                <a:hlinkClick r:id="rId16" tooltip="Niacin"/>
              </a:rPr>
              <a:t>Niacin</a:t>
            </a:r>
            <a:r>
              <a:rPr lang="en-IN" dirty="0" smtClean="0"/>
              <a:t> </a:t>
            </a:r>
            <a:r>
              <a:rPr lang="en-IN" b="1" dirty="0" smtClean="0"/>
              <a:t>0.5 mg/l</a:t>
            </a:r>
            <a:endParaRPr lang="en-IN" i="1" dirty="0" smtClean="0"/>
          </a:p>
          <a:p>
            <a:pPr lvl="0"/>
            <a:r>
              <a:rPr lang="en-IN" dirty="0" smtClean="0">
                <a:hlinkClick r:id="rId17" tooltip="Pyridoxine"/>
              </a:rPr>
              <a:t>Pyridoxine</a:t>
            </a:r>
            <a:r>
              <a:rPr lang="en-IN" dirty="0" smtClean="0"/>
              <a:t> · </a:t>
            </a:r>
            <a:r>
              <a:rPr lang="en-IN" dirty="0" err="1" smtClean="0">
                <a:hlinkClick r:id="rId18" tooltip="HCl"/>
              </a:rPr>
              <a:t>HCl</a:t>
            </a:r>
            <a:r>
              <a:rPr lang="en-IN" dirty="0" smtClean="0"/>
              <a:t> </a:t>
            </a:r>
            <a:r>
              <a:rPr lang="en-IN" b="1" dirty="0" smtClean="0"/>
              <a:t>0.5 mg/l</a:t>
            </a:r>
            <a:endParaRPr lang="en-IN" i="1" dirty="0" smtClean="0"/>
          </a:p>
          <a:p>
            <a:pPr lvl="0"/>
            <a:r>
              <a:rPr lang="en-IN" dirty="0" smtClean="0">
                <a:hlinkClick r:id="rId19" tooltip="Thiamine"/>
              </a:rPr>
              <a:t>Thiamine</a:t>
            </a:r>
            <a:r>
              <a:rPr lang="en-IN" dirty="0" smtClean="0"/>
              <a:t> · </a:t>
            </a:r>
            <a:r>
              <a:rPr lang="en-IN" dirty="0" err="1" smtClean="0">
                <a:hlinkClick r:id="rId18" tooltip="HCl"/>
              </a:rPr>
              <a:t>HCl</a:t>
            </a:r>
            <a:r>
              <a:rPr lang="en-IN" dirty="0" smtClean="0"/>
              <a:t> </a:t>
            </a:r>
            <a:r>
              <a:rPr lang="en-IN" b="1" dirty="0" smtClean="0"/>
              <a:t>0.1 mg/l</a:t>
            </a:r>
          </a:p>
          <a:p>
            <a:pPr lvl="0"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FF0000"/>
                </a:solidFill>
              </a:rPr>
              <a:t>Amino acids:-</a:t>
            </a:r>
          </a:p>
          <a:p>
            <a:pPr lvl="0"/>
            <a:r>
              <a:rPr lang="en-US" b="1" i="1" dirty="0" err="1" smtClean="0"/>
              <a:t>Glycine</a:t>
            </a:r>
            <a:r>
              <a:rPr lang="en-US" b="1" i="1" dirty="0" smtClean="0"/>
              <a:t>. 2mg/l</a:t>
            </a:r>
            <a:endParaRPr lang="en-IN" i="1" dirty="0" smtClean="0"/>
          </a:p>
          <a:p>
            <a:pPr lvl="0">
              <a:buFont typeface="Wingdings" pitchFamily="2" charset="2"/>
              <a:buChar char="Ø"/>
            </a:pPr>
            <a:r>
              <a:rPr lang="en-IN" b="1" dirty="0" smtClean="0">
                <a:solidFill>
                  <a:srgbClr val="FF0000"/>
                </a:solidFill>
              </a:rPr>
              <a:t>Hormones</a:t>
            </a:r>
            <a:endParaRPr lang="en-IN" i="1" dirty="0" smtClean="0">
              <a:solidFill>
                <a:srgbClr val="FF0000"/>
              </a:solidFill>
            </a:endParaRPr>
          </a:p>
          <a:p>
            <a:pPr lvl="0"/>
            <a:r>
              <a:rPr lang="en-IN" dirty="0" smtClean="0">
                <a:hlinkClick r:id="rId20" tooltip="Indole-3-acetic acid"/>
              </a:rPr>
              <a:t>IAA</a:t>
            </a:r>
            <a:r>
              <a:rPr lang="en-IN" dirty="0" smtClean="0"/>
              <a:t> </a:t>
            </a:r>
            <a:r>
              <a:rPr lang="en-IN" b="1" dirty="0" smtClean="0"/>
              <a:t>1–30 mg/l</a:t>
            </a:r>
            <a:endParaRPr lang="en-IN" i="1" dirty="0" smtClean="0"/>
          </a:p>
          <a:p>
            <a:pPr lvl="0"/>
            <a:r>
              <a:rPr lang="en-IN" dirty="0" smtClean="0">
                <a:hlinkClick r:id="rId21" tooltip="Kinetin"/>
              </a:rPr>
              <a:t>Kinetin</a:t>
            </a:r>
            <a:r>
              <a:rPr lang="en-IN" dirty="0" smtClean="0"/>
              <a:t> </a:t>
            </a:r>
            <a:r>
              <a:rPr lang="en-IN" b="1" dirty="0" smtClean="0"/>
              <a:t>0.04–10 mg/l</a:t>
            </a:r>
            <a:endParaRPr lang="en-IN" i="1" dirty="0" smtClean="0"/>
          </a:p>
          <a:p>
            <a:pPr lvl="0"/>
            <a:r>
              <a:rPr lang="en-IN" dirty="0" err="1" smtClean="0">
                <a:hlinkClick r:id="rId22" tooltip="Glycine"/>
              </a:rPr>
              <a:t>Glycine</a:t>
            </a:r>
            <a:r>
              <a:rPr lang="en-IN" dirty="0" smtClean="0"/>
              <a:t> (</a:t>
            </a:r>
            <a:r>
              <a:rPr lang="en-IN" dirty="0" err="1" smtClean="0"/>
              <a:t>recrystallized</a:t>
            </a:r>
            <a:r>
              <a:rPr lang="en-IN" dirty="0" smtClean="0"/>
              <a:t>) </a:t>
            </a:r>
            <a:r>
              <a:rPr lang="en-IN" b="1" dirty="0" smtClean="0"/>
              <a:t>2.0 mg/l</a:t>
            </a:r>
            <a:endParaRPr lang="en-IN" i="1" dirty="0" smtClean="0"/>
          </a:p>
          <a:p>
            <a:pPr lvl="0">
              <a:buNone/>
            </a:pPr>
            <a:r>
              <a:rPr lang="en-US" sz="3400" b="1" i="1" dirty="0" smtClean="0">
                <a:solidFill>
                  <a:srgbClr val="FF0000"/>
                </a:solidFill>
              </a:rPr>
              <a:t>Carbon Source : Sucrose 20g/l</a:t>
            </a:r>
          </a:p>
          <a:p>
            <a:pPr lvl="0">
              <a:buNone/>
            </a:pPr>
            <a:endParaRPr lang="en-IN" i="1" dirty="0" smtClean="0">
              <a:solidFill>
                <a:srgbClr val="FF0000"/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en-IN" dirty="0" smtClean="0">
                <a:hlinkClick r:id="rId23" tooltip="Agar"/>
              </a:rPr>
              <a:t>Agar</a:t>
            </a:r>
            <a:r>
              <a:rPr lang="en-IN" dirty="0" smtClean="0"/>
              <a:t> </a:t>
            </a:r>
            <a:r>
              <a:rPr lang="en-IN" b="1" dirty="0" smtClean="0"/>
              <a:t>6.5 g/l</a:t>
            </a:r>
          </a:p>
          <a:p>
            <a:pPr lvl="0">
              <a:buFont typeface="Wingdings" pitchFamily="2" charset="2"/>
              <a:buChar char="Ø"/>
            </a:pPr>
            <a:endParaRPr lang="en-IN" i="1" dirty="0" smtClean="0"/>
          </a:p>
          <a:p>
            <a:pPr>
              <a:buFont typeface="Wingdings" pitchFamily="2" charset="2"/>
              <a:buChar char="Ø"/>
            </a:pPr>
            <a:r>
              <a:rPr lang="en-IN" dirty="0" smtClean="0"/>
              <a:t>An optimum </a:t>
            </a:r>
            <a:r>
              <a:rPr lang="en-IN" b="1" dirty="0" smtClean="0"/>
              <a:t>pH of 5.8</a:t>
            </a:r>
            <a:r>
              <a:rPr lang="en-IN" dirty="0" smtClean="0"/>
              <a:t> should be maintained.</a:t>
            </a:r>
            <a:endParaRPr lang="en-IN" i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3200" b="1" dirty="0" err="1" smtClean="0"/>
              <a:t>Explant</a:t>
            </a:r>
            <a:r>
              <a:rPr lang="en-IN" sz="3200" b="1" dirty="0" smtClean="0"/>
              <a:t> sterilization</a:t>
            </a:r>
            <a:br>
              <a:rPr lang="en-IN" sz="3200" b="1" dirty="0" smtClean="0"/>
            </a:b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400" dirty="0" smtClean="0"/>
              <a:t>washing explants (lateral buds) with detergent than 30 min </a:t>
            </a:r>
          </a:p>
          <a:p>
            <a:r>
              <a:rPr lang="en-IN" sz="2400" dirty="0" smtClean="0"/>
              <a:t>water than 70 % ethanol  for 1 min. </a:t>
            </a:r>
          </a:p>
          <a:p>
            <a:r>
              <a:rPr lang="en-IN" sz="2400" dirty="0" smtClean="0"/>
              <a:t>Later using % 0.5 Na </a:t>
            </a:r>
            <a:r>
              <a:rPr lang="en-IN" sz="2400" dirty="0" err="1" smtClean="0"/>
              <a:t>Hypochloride</a:t>
            </a:r>
            <a:r>
              <a:rPr lang="en-IN" sz="2400" dirty="0" smtClean="0"/>
              <a:t> for 25 minutes </a:t>
            </a:r>
          </a:p>
          <a:p>
            <a:r>
              <a:rPr lang="en-IN" sz="2400" dirty="0" smtClean="0"/>
              <a:t>wash 3 times sterile distilled </a:t>
            </a:r>
            <a:r>
              <a:rPr lang="en-IN" sz="2400" dirty="0" err="1" smtClean="0"/>
              <a:t>waterusing</a:t>
            </a:r>
            <a:r>
              <a:rPr lang="en-IN" sz="2400" dirty="0" smtClean="0"/>
              <a:t> different </a:t>
            </a:r>
            <a:r>
              <a:rPr lang="en-IN" sz="2400" dirty="0" err="1" smtClean="0"/>
              <a:t>antibitics</a:t>
            </a:r>
            <a:r>
              <a:rPr lang="en-IN" sz="2400" dirty="0" smtClean="0"/>
              <a:t> (</a:t>
            </a:r>
            <a:r>
              <a:rPr lang="en-IN" sz="2400" dirty="0" err="1" smtClean="0"/>
              <a:t>alphacillin</a:t>
            </a:r>
            <a:r>
              <a:rPr lang="en-IN" sz="2400" dirty="0" smtClean="0"/>
              <a:t>, </a:t>
            </a:r>
            <a:r>
              <a:rPr lang="en-IN" sz="2400" dirty="0" err="1" smtClean="0"/>
              <a:t>gentamycin</a:t>
            </a:r>
            <a:r>
              <a:rPr lang="en-IN" sz="2400" dirty="0" smtClean="0"/>
              <a:t>...) </a:t>
            </a:r>
          </a:p>
          <a:p>
            <a:r>
              <a:rPr lang="en-IN" sz="2400" dirty="0" smtClean="0"/>
              <a:t>% 0.5 Na </a:t>
            </a:r>
            <a:r>
              <a:rPr lang="en-IN" sz="2400" dirty="0" err="1" smtClean="0"/>
              <a:t>Hypochloride</a:t>
            </a:r>
            <a:r>
              <a:rPr lang="en-IN" sz="2400" dirty="0" smtClean="0"/>
              <a:t> wash with sterile water than</a:t>
            </a:r>
          </a:p>
          <a:p>
            <a:r>
              <a:rPr lang="en-IN" sz="2400" dirty="0" smtClean="0"/>
              <a:t>mercuric chloride.01% 1 min</a:t>
            </a:r>
          </a:p>
          <a:p>
            <a:r>
              <a:rPr lang="en-IN" sz="2400" dirty="0" smtClean="0"/>
              <a:t>wash 3 times sterile distilled</a:t>
            </a:r>
          </a:p>
          <a:p>
            <a:r>
              <a:rPr lang="en-US" sz="2400" dirty="0" smtClean="0"/>
              <a:t>Inoculation</a:t>
            </a:r>
          </a:p>
          <a:p>
            <a:r>
              <a:rPr lang="en-US" sz="2400" dirty="0" smtClean="0"/>
              <a:t> Sub culture in another fresh medium</a:t>
            </a:r>
            <a:endParaRPr lang="en-IN" sz="2400" dirty="0" smtClean="0"/>
          </a:p>
          <a:p>
            <a:endParaRPr lang="en-IN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Regeneration of plats from TC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Callus:-  Cells of explants dived repeatedly and grow in to mass of parenchymatous cells </a:t>
            </a:r>
          </a:p>
          <a:p>
            <a:endParaRPr lang="en-US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Organogenesis :-  Development of root and shoot directly from callus</a:t>
            </a:r>
          </a:p>
          <a:p>
            <a:r>
              <a:rPr lang="en-US" b="1" dirty="0" smtClean="0"/>
              <a:t>Embryogenesis:- Production of embryo like structure from callus</a:t>
            </a:r>
            <a:endParaRPr lang="en-IN" b="1" dirty="0"/>
          </a:p>
        </p:txBody>
      </p:sp>
      <p:sp>
        <p:nvSpPr>
          <p:cNvPr id="5" name="Down Arrow 4"/>
          <p:cNvSpPr/>
          <p:nvPr/>
        </p:nvSpPr>
        <p:spPr>
          <a:xfrm flipH="1">
            <a:off x="4143371" y="2714620"/>
            <a:ext cx="428629" cy="642942"/>
          </a:xfrm>
          <a:prstGeom prst="downArrow">
            <a:avLst>
              <a:gd name="adj1" fmla="val 50000"/>
              <a:gd name="adj2" fmla="val 51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IN" dirty="0" smtClean="0"/>
              <a:t>Formation of organ in callus depends on medium constitutes because medium of tissue culture also contain growth regulators witch determine to shoot regeneration or root regeneration.</a:t>
            </a:r>
          </a:p>
          <a:p>
            <a:pPr fontAlgn="base"/>
            <a:r>
              <a:rPr lang="en-IN" dirty="0" smtClean="0"/>
              <a:t> for this </a:t>
            </a:r>
            <a:r>
              <a:rPr lang="en-IN" dirty="0" err="1" smtClean="0"/>
              <a:t>auxin</a:t>
            </a:r>
            <a:r>
              <a:rPr lang="en-IN" dirty="0" smtClean="0"/>
              <a:t> and </a:t>
            </a:r>
            <a:r>
              <a:rPr lang="en-IN" dirty="0" err="1" smtClean="0"/>
              <a:t>cytokinin</a:t>
            </a:r>
            <a:r>
              <a:rPr lang="en-IN" dirty="0" smtClean="0"/>
              <a:t> ratio used in a appropriate ratio witch responsible for callus regeneration. </a:t>
            </a:r>
          </a:p>
          <a:p>
            <a:pPr fontAlgn="base"/>
            <a:r>
              <a:rPr lang="en-IN" dirty="0" smtClean="0"/>
              <a:t>more concentration of  </a:t>
            </a:r>
            <a:r>
              <a:rPr lang="en-IN" dirty="0" err="1" smtClean="0"/>
              <a:t>cytokinin</a:t>
            </a:r>
            <a:r>
              <a:rPr lang="en-IN" dirty="0" smtClean="0"/>
              <a:t> compare </a:t>
            </a:r>
            <a:r>
              <a:rPr lang="en-IN" dirty="0" err="1" smtClean="0"/>
              <a:t>auxin</a:t>
            </a:r>
            <a:r>
              <a:rPr lang="en-IN" dirty="0" smtClean="0"/>
              <a:t> generated to shoot part in callus and more quantity of </a:t>
            </a:r>
            <a:r>
              <a:rPr lang="en-IN" dirty="0" err="1" smtClean="0"/>
              <a:t>auxin</a:t>
            </a:r>
            <a:r>
              <a:rPr lang="en-IN" dirty="0" smtClean="0"/>
              <a:t> generated to roots in callus. </a:t>
            </a:r>
          </a:p>
          <a:p>
            <a:pPr fontAlgn="base"/>
            <a:r>
              <a:rPr lang="en-IN" dirty="0" smtClean="0"/>
              <a:t>plant growth regulators like </a:t>
            </a:r>
            <a:r>
              <a:rPr lang="en-IN" dirty="0" err="1" smtClean="0"/>
              <a:t>auxin</a:t>
            </a:r>
            <a:r>
              <a:rPr lang="en-IN" dirty="0" smtClean="0"/>
              <a:t>, </a:t>
            </a:r>
            <a:r>
              <a:rPr lang="en-IN" dirty="0" err="1" smtClean="0"/>
              <a:t>cytokinin</a:t>
            </a:r>
            <a:r>
              <a:rPr lang="en-IN" dirty="0" smtClean="0"/>
              <a:t>, </a:t>
            </a:r>
            <a:r>
              <a:rPr lang="en-IN" dirty="0" err="1" smtClean="0"/>
              <a:t>gibberelin</a:t>
            </a:r>
            <a:r>
              <a:rPr lang="en-IN" dirty="0" smtClean="0"/>
              <a:t>, ethylene, </a:t>
            </a:r>
            <a:r>
              <a:rPr lang="en-IN" dirty="0" err="1" smtClean="0"/>
              <a:t>abscisic</a:t>
            </a:r>
            <a:r>
              <a:rPr lang="en-IN" dirty="0" smtClean="0"/>
              <a:t> acid, etc are affect to callus regeneration according ratio of them in medium.</a:t>
            </a:r>
          </a:p>
          <a:p>
            <a:pPr fontAlgn="base"/>
            <a:r>
              <a:rPr lang="en-IN" dirty="0" smtClean="0"/>
              <a:t> </a:t>
            </a:r>
          </a:p>
          <a:p>
            <a:pPr fontAlgn="base"/>
            <a:r>
              <a:rPr lang="en-IN" i="1" dirty="0" smtClean="0">
                <a:hlinkClick r:id="rId2" tooltip="ORGANOGENESIS IN PLANTS"/>
              </a:rPr>
              <a:t>ORGANOGENESIS IN PLANTS</a:t>
            </a:r>
            <a:endParaRPr lang="en-IN" i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US" smtClean="0"/>
              <a:t>ANTHER CULTURE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US" smtClean="0"/>
              <a:t>Anther culture id a technique by which the developing anthers at a precise and critical stage are excised  aseptically from unopened flower bud and are cultured on a nutrient medium where the microspores within the cultured anther develop into callus tissue or embryoids that give rise to haploid plantlets  either though organogenesis or embryogenesis.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US" smtClean="0"/>
              <a:t>ANDROGENESIS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/>
            <a:r>
              <a:rPr lang="en-US" sz="3200" smtClean="0"/>
              <a:t>Androgenesis is the in vitro development of haploid  plants originating from totipotent pollen  grains through a series of cell division  and differentiation.                                                  </a:t>
            </a:r>
          </a:p>
          <a:p>
            <a:endParaRPr lang="en-US" sz="3200" smtClean="0"/>
          </a:p>
          <a:p>
            <a:endParaRPr lang="en-US" sz="3200" smtClean="0"/>
          </a:p>
          <a:p>
            <a:r>
              <a:rPr lang="en-US" sz="3200" smtClean="0"/>
              <a:t>It is of two types.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US" smtClean="0"/>
              <a:t>ANDROGENESIS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3600" dirty="0" smtClean="0">
                <a:solidFill>
                  <a:srgbClr val="C00000"/>
                </a:solidFill>
              </a:rPr>
              <a:t>Direct androgeneis:- </a:t>
            </a:r>
          </a:p>
          <a:p>
            <a:pPr marL="514350" indent="-514350" fontAlgn="auto">
              <a:spcAft>
                <a:spcPts val="0"/>
              </a:spcAft>
              <a:buFont typeface="Wingdings"/>
              <a:buNone/>
              <a:defRPr/>
            </a:pPr>
            <a:r>
              <a:rPr lang="en-US" sz="3600" dirty="0" smtClean="0">
                <a:solidFill>
                  <a:srgbClr val="C00000"/>
                </a:solidFill>
              </a:rPr>
              <a:t>	</a:t>
            </a:r>
            <a:r>
              <a:rPr lang="en-US" sz="3600" dirty="0" smtClean="0"/>
              <a:t>The microspores behaves like a zygote and undergoes chance to form enbryoid which ultimately give rise to a plantlet.</a:t>
            </a:r>
          </a:p>
          <a:p>
            <a:pPr marL="742950" indent="-742950" fontAlgn="auto">
              <a:spcAft>
                <a:spcPts val="0"/>
              </a:spcAft>
              <a:buFont typeface="Wingdings"/>
              <a:buNone/>
              <a:defRPr/>
            </a:pPr>
            <a:endParaRPr lang="en-US" sz="3600" dirty="0" smtClean="0">
              <a:solidFill>
                <a:srgbClr val="C00000"/>
              </a:solidFill>
            </a:endParaRPr>
          </a:p>
          <a:p>
            <a:pPr marL="742950" indent="-742950" fontAlgn="auto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sz="3600" dirty="0" smtClean="0">
                <a:solidFill>
                  <a:srgbClr val="C00000"/>
                </a:solidFill>
              </a:rPr>
              <a:t>Indirect Androgenesis</a:t>
            </a:r>
            <a:r>
              <a:rPr lang="en-US" dirty="0" smtClean="0"/>
              <a:t>:-</a:t>
            </a:r>
          </a:p>
          <a:p>
            <a:pPr marL="742950" indent="-742950" fontAlgn="auto">
              <a:spcAft>
                <a:spcPts val="0"/>
              </a:spcAft>
              <a:buFont typeface="Wingdings"/>
              <a:buNone/>
              <a:defRPr/>
            </a:pPr>
            <a:r>
              <a:rPr lang="en-US" dirty="0" smtClean="0"/>
              <a:t>	</a:t>
            </a:r>
            <a:r>
              <a:rPr lang="en-US" sz="3600" dirty="0" smtClean="0"/>
              <a:t>The microspores divide repeatedly to form a callus tissue which differentiates into haploid plantlets.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>FACTOR INFLUENCING ANTHER CULTURE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arenR" startAt="3"/>
              <a:defRPr/>
            </a:pPr>
            <a:r>
              <a:rPr lang="en-US" dirty="0" smtClean="0">
                <a:solidFill>
                  <a:srgbClr val="C00000"/>
                </a:solidFill>
              </a:rPr>
              <a:t>CULTURE MEDIUM:-</a:t>
            </a:r>
          </a:p>
          <a:p>
            <a:pPr marL="514350" indent="-514350" fontAlgn="auto">
              <a:spcAft>
                <a:spcPts val="0"/>
              </a:spcAft>
              <a:buFont typeface="Wingdings"/>
              <a:buNone/>
              <a:defRPr/>
            </a:pPr>
            <a:r>
              <a:rPr lang="en-US" dirty="0" smtClean="0">
                <a:solidFill>
                  <a:srgbClr val="C00000"/>
                </a:solidFill>
              </a:rPr>
              <a:t>	</a:t>
            </a:r>
            <a:r>
              <a:rPr lang="en-US" dirty="0" smtClean="0"/>
              <a:t>The anther culture medium requirements  vary with genotype and probably the age of the anther as well as condition under which donor plants are grown.                                                                    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In corporation of activated </a:t>
            </a:r>
            <a:r>
              <a:rPr lang="en-US" dirty="0" err="1" smtClean="0"/>
              <a:t>charcol</a:t>
            </a:r>
            <a:r>
              <a:rPr lang="en-US" dirty="0" smtClean="0"/>
              <a:t> into the medium has stimulated the induction of </a:t>
            </a:r>
            <a:r>
              <a:rPr lang="en-US" dirty="0" err="1" smtClean="0"/>
              <a:t>androgenesis</a:t>
            </a:r>
            <a:r>
              <a:rPr lang="en-US" dirty="0" smtClean="0"/>
              <a:t>.                                                           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The iron in the medium plays a very important role for the induction of haploids .                         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Potato extracts ,coconut milk and growth regulators  like </a:t>
            </a:r>
            <a:r>
              <a:rPr lang="en-US" dirty="0" err="1" smtClean="0"/>
              <a:t>auxin</a:t>
            </a:r>
            <a:r>
              <a:rPr lang="en-US" dirty="0" smtClean="0"/>
              <a:t> and </a:t>
            </a:r>
            <a:r>
              <a:rPr lang="en-US" dirty="0" err="1" smtClean="0"/>
              <a:t>cytokininare</a:t>
            </a:r>
            <a:r>
              <a:rPr lang="en-US" dirty="0" smtClean="0"/>
              <a:t> used for anther and pollen culture.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C00000"/>
                </a:solidFill>
              </a:rPr>
              <a:t>METHOD OF ANTER CULTURE</a:t>
            </a:r>
            <a:endParaRPr lang="en-US" sz="3600" dirty="0">
              <a:solidFill>
                <a:srgbClr val="C00000"/>
              </a:solidFill>
            </a:endParaRPr>
          </a:p>
        </p:txBody>
      </p:sp>
      <p:pic>
        <p:nvPicPr>
          <p:cNvPr id="33795" name="Picture 2" descr="E:\IMAGE FOR PROJECT\Picture 10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71612"/>
            <a:ext cx="9144000" cy="6477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800" dirty="0" smtClean="0"/>
              <a:t>ADVANTAGE OF ANTHER CULTURE</a:t>
            </a:r>
            <a:endParaRPr lang="en-US" sz="2800" dirty="0"/>
          </a:p>
        </p:txBody>
      </p:sp>
      <p:sp>
        <p:nvSpPr>
          <p:cNvPr id="34819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During anther culture there is always the possibility that somatic cells of the anther that are diploid will also respond to the culture condition and so produce unwanted diploid </a:t>
            </a:r>
            <a:r>
              <a:rPr lang="en-US" dirty="0" err="1" smtClean="0"/>
              <a:t>calli</a:t>
            </a:r>
            <a:r>
              <a:rPr lang="en-US" dirty="0" smtClean="0"/>
              <a:t> or plantlets.    </a:t>
            </a:r>
          </a:p>
          <a:p>
            <a:r>
              <a:rPr lang="en-US" dirty="0" smtClean="0"/>
              <a:t>Sometimes the development of microspores inside the anther may be interrupted due to growth inhibiting substances  leaking out of the anther wall in contact with nutrient medium.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IMPORTANCE OF ANTHER CULTURE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(a) cytogenetic studies.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(b)Study  of genetic recombination in higher plants.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(c)   Study of mode of differentiation from single cell to hole organism.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(e) Formation of double haploid that are homozygous and fertile.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IMPORTANCE OF POLLEN AND ANTHER CULTURE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(1)Utility of anther and pollen culture for basic research:-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(a) cytogenetic studies.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(b)Study  of genetic recombination in higher plants.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(c)   Study of mode of differentiation from single cell to hole organism.  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(d) Study of factor controlling pollen embryogenesis of higher plants. 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(e) Formation of double haploid that are homozygous and fertile.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dirty="0" smtClean="0"/>
              <a:t>Anther  culture are use for mutation study. Example :- Nitrate </a:t>
            </a:r>
            <a:r>
              <a:rPr lang="en-US" dirty="0" err="1" smtClean="0"/>
              <a:t>reductae</a:t>
            </a:r>
            <a:r>
              <a:rPr lang="en-US" dirty="0" smtClean="0"/>
              <a:t> mutants are reported in </a:t>
            </a:r>
            <a:r>
              <a:rPr lang="en-US" dirty="0" err="1" smtClean="0"/>
              <a:t>Nicotiana</a:t>
            </a:r>
            <a:r>
              <a:rPr lang="en-US" dirty="0" smtClean="0"/>
              <a:t> tabacum.       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dirty="0" smtClean="0"/>
              <a:t>Anther  culture use for plant breeding and crop improvement.           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dirty="0" smtClean="0"/>
              <a:t>Anther culture are use to obtain the alkaloid Example :- Homozygous recombination </a:t>
            </a:r>
            <a:r>
              <a:rPr lang="en-US" dirty="0" err="1" smtClean="0"/>
              <a:t>Hyoscyamus</a:t>
            </a:r>
            <a:r>
              <a:rPr lang="en-US" dirty="0" smtClean="0"/>
              <a:t> </a:t>
            </a:r>
            <a:r>
              <a:rPr lang="en-US" dirty="0" err="1" smtClean="0"/>
              <a:t>niger</a:t>
            </a:r>
            <a:r>
              <a:rPr lang="en-US" dirty="0" smtClean="0"/>
              <a:t> having  higher alkaloid content is obtain by anther culture.           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dirty="0" smtClean="0"/>
              <a:t>Haploid are use in molecular  biology and genetic engineering.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Plant tissue culture applications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IN" b="1" dirty="0" smtClean="0">
                <a:solidFill>
                  <a:srgbClr val="7030A0"/>
                </a:solidFill>
              </a:rPr>
              <a:t>The production of exact copies of plants that produce particularly good flowers, fruits, or have other desirable traits.</a:t>
            </a:r>
          </a:p>
          <a:p>
            <a:r>
              <a:rPr lang="en-IN" b="1" dirty="0" smtClean="0">
                <a:solidFill>
                  <a:srgbClr val="7030A0"/>
                </a:solidFill>
              </a:rPr>
              <a:t>The regeneration of whole plants from plant cells that have been genetically modified.</a:t>
            </a:r>
          </a:p>
          <a:p>
            <a:r>
              <a:rPr lang="en-IN" b="1" dirty="0" smtClean="0">
                <a:solidFill>
                  <a:srgbClr val="7030A0"/>
                </a:solidFill>
              </a:rPr>
              <a:t>The production of plants in sterile containers that allows them to be moved with greatly reduced chances of transmitting diseases, pests, and pathogens.</a:t>
            </a:r>
          </a:p>
          <a:p>
            <a:r>
              <a:rPr lang="en-IN" b="1" dirty="0" smtClean="0">
                <a:solidFill>
                  <a:srgbClr val="7030A0"/>
                </a:solidFill>
              </a:rPr>
              <a:t>To clean particular plants of viral and other infections and to quickly multiply these plants as 'cleaned stock' for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The commercial production of plants used as potting, landscape, and florist subjects, which uses 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</a:rPr>
              <a:t>meristem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 and shoot culture to produce large numbers of identical individuals.</a:t>
            </a:r>
          </a:p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To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2" tooltip="Conservation biology"/>
              </a:rPr>
              <a:t>conserve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rare or endangered plant species.</a:t>
            </a:r>
          </a:p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A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3" tooltip="Plant improvement"/>
              </a:rPr>
              <a:t>plant breeder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may use tissue culture to screen cells rather than plants for advantageous characters, e.g. 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4" tooltip="Herbicide"/>
              </a:rPr>
              <a:t>herbicide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</a:rPr>
              <a:t>resistance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/tolerance.</a:t>
            </a:r>
          </a:p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Large-scale growth of plant cells in liquid culture in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5" tooltip="Bioreactor"/>
              </a:rPr>
              <a:t>bioreactors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for production of valuable compounds, like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6" tooltip="Secondary metabolites"/>
              </a:rPr>
              <a:t>plant-derived secondary metabolites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and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7" tooltip="Recombinant proteins"/>
              </a:rPr>
              <a:t>recombinant proteins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used as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8" tooltip="Biopharmaceutical"/>
              </a:rPr>
              <a:t>biopharmaceuticals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To cross distantly related species by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9" tooltip="Somatic fusion"/>
              </a:rPr>
              <a:t>protoplast fusion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and regeneration of the novel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10" tooltip="Hybrid (biology)"/>
              </a:rPr>
              <a:t>hybrid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endParaRPr lang="en-IN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en-IN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For chromosome doubling and induction of 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11" tooltip="Polyploidy"/>
              </a:rPr>
              <a:t>polyploidy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, for example doubled haploids, 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12" tooltip="Tetraploid"/>
              </a:rPr>
              <a:t>tetraploids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, and other forms 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</a:rPr>
              <a:t>of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13" tooltip="Polyploid"/>
              </a:rPr>
              <a:t>polyploids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. This is usually achieved by application of 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14" tooltip="Antimitotic agent"/>
              </a:rPr>
              <a:t>antimitotic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  <a:hlinkClick r:id="rId14" tooltip="Antimitotic agent"/>
              </a:rPr>
              <a:t> agents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such as 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15" tooltip="Colchicine"/>
              </a:rPr>
              <a:t>colchicine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 or </a:t>
            </a:r>
            <a:r>
              <a:rPr lang="en-IN" sz="1600" b="1" dirty="0" err="1" smtClean="0">
                <a:solidFill>
                  <a:schemeClr val="accent6">
                    <a:lumMod val="75000"/>
                  </a:schemeClr>
                </a:solidFill>
                <a:hlinkClick r:id="rId16" tooltip="Oryzalin"/>
              </a:rPr>
              <a:t>oryzalin</a:t>
            </a: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20000"/>
              </a:lnSpc>
              <a:buNone/>
            </a:pPr>
            <a:r>
              <a:rPr lang="en-IN" sz="16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endParaRPr lang="en-IN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848</Words>
  <Application>Microsoft Office PowerPoint</Application>
  <PresentationFormat>On-screen Show (4:3)</PresentationFormat>
  <Paragraphs>179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Totipotency</vt:lpstr>
      <vt:lpstr>Slide 2</vt:lpstr>
      <vt:lpstr>                     Important of totipotency           1.Main objective in TC is Reconstruction of plant from         totipetent cells  2.Help vegetative propagation of many economic important &amp; Horticultural  platns                                                                                                                                                            3. Genetic modification of plants  4. Production of homozygous diploid plants                                                                                                                                                         5. Somatic hybridization   6. Protoplast fusions of plants                                  7. Germplasm Preservation etc.  </vt:lpstr>
      <vt:lpstr>Slide 4</vt:lpstr>
      <vt:lpstr>Somaclonal Variations</vt:lpstr>
      <vt:lpstr>Somaclonal Variations</vt:lpstr>
      <vt:lpstr>Plant tissue culture</vt:lpstr>
      <vt:lpstr>Basic requirements for TC lab</vt:lpstr>
      <vt:lpstr>MAINTENANCE OF ASEPTIC ENVIRONMENT </vt:lpstr>
      <vt:lpstr>Methods of TC</vt:lpstr>
      <vt:lpstr>  Nurient medium Ingredients  </vt:lpstr>
      <vt:lpstr>MAJOR TYPES OF MEDIA</vt:lpstr>
      <vt:lpstr>Murashige and Skoog medium </vt:lpstr>
      <vt:lpstr>Explant sterilization </vt:lpstr>
      <vt:lpstr>Regeneration of plats from TC</vt:lpstr>
      <vt:lpstr>Slide 16</vt:lpstr>
      <vt:lpstr>ANTHER CULTURE</vt:lpstr>
      <vt:lpstr>ANDROGENESIS</vt:lpstr>
      <vt:lpstr>ANDROGENESIS</vt:lpstr>
      <vt:lpstr>FACTOR INFLUENCING ANTHER CULTURE</vt:lpstr>
      <vt:lpstr>METHOD OF ANTER CULTURE</vt:lpstr>
      <vt:lpstr>ADVANTAGE OF ANTHER CULTURE</vt:lpstr>
      <vt:lpstr>IMPORTANCE OF ANTHER CULTURE</vt:lpstr>
      <vt:lpstr>IMPORTANCE OF POLLEN AND ANTHER CULTURE</vt:lpstr>
      <vt:lpstr>Slide 25</vt:lpstr>
      <vt:lpstr>Plant tissue culture applications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Important of totipotency 1.Main objective in TC is Reconstruction of plant from totipetent cells  2.Help vegetative propagation of many economic important &amp; Horticultural  platns  3. Genetic modification of plants  4. Production of homozygous diploid plants  5. Somatic hybridization   6. Protoplast fusions of plants   7. Germplasm Preservation etc.  </dc:title>
  <dc:creator>user</dc:creator>
  <cp:lastModifiedBy>user</cp:lastModifiedBy>
  <cp:revision>79</cp:revision>
  <dcterms:created xsi:type="dcterms:W3CDTF">2014-12-16T14:39:43Z</dcterms:created>
  <dcterms:modified xsi:type="dcterms:W3CDTF">2019-07-17T13:47:54Z</dcterms:modified>
</cp:coreProperties>
</file>